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dba7ccd8fd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dba7ccd8fd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dba7ccd8fd_0_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dba7ccd8fd_0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dba7ccd8fd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dba7ccd8fd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dba7ccd8fd_0_5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dba7ccd8fd_0_5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dba7ccd8fd_0_3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dba7ccd8fd_0_3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dba7ccd8fd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dba7ccd8fd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dba7ccd8fd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dba7ccd8fd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dba7ccd8fd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dba7ccd8fd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dba7ccd8fd_0_6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dba7ccd8fd_0_6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dba7ccd8fd_0_2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dba7ccd8fd_0_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dba7ccd8fd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dba7ccd8fd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dba7ccd8fd_0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dba7ccd8fd_0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5.png"/><Relationship Id="rId5" Type="http://schemas.openxmlformats.org/officeDocument/2006/relationships/image" Target="../media/image2.png"/><Relationship Id="rId6" Type="http://schemas.openxmlformats.org/officeDocument/2006/relationships/image" Target="../media/image1.png"/><Relationship Id="rId7" Type="http://schemas.openxmlformats.org/officeDocument/2006/relationships/image" Target="../media/image7.png"/><Relationship Id="rId8"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3.png"/><Relationship Id="rId4" Type="http://schemas.openxmlformats.org/officeDocument/2006/relationships/image" Target="../media/image2.png"/><Relationship Id="rId5" Type="http://schemas.openxmlformats.org/officeDocument/2006/relationships/image" Target="../media/image39.png"/><Relationship Id="rId6" Type="http://schemas.openxmlformats.org/officeDocument/2006/relationships/image" Target="../media/image37.png"/><Relationship Id="rId7" Type="http://schemas.openxmlformats.org/officeDocument/2006/relationships/image" Target="../media/image4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3.pn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3.png"/><Relationship Id="rId4" Type="http://schemas.openxmlformats.org/officeDocument/2006/relationships/image" Target="../media/image2.png"/><Relationship Id="rId5" Type="http://schemas.openxmlformats.org/officeDocument/2006/relationships/image" Target="../media/image42.png"/><Relationship Id="rId6" Type="http://schemas.openxmlformats.org/officeDocument/2006/relationships/image" Target="../media/image4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3.png"/><Relationship Id="rId4" Type="http://schemas.openxmlformats.org/officeDocument/2006/relationships/image" Target="../media/image2.png"/><Relationship Id="rId5" Type="http://schemas.openxmlformats.org/officeDocument/2006/relationships/image" Target="../media/image1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3.png"/><Relationship Id="rId4" Type="http://schemas.openxmlformats.org/officeDocument/2006/relationships/image" Target="../media/image2.png"/><Relationship Id="rId5" Type="http://schemas.openxmlformats.org/officeDocument/2006/relationships/image" Target="../media/image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3.png"/><Relationship Id="rId4" Type="http://schemas.openxmlformats.org/officeDocument/2006/relationships/image" Target="../media/image2.png"/><Relationship Id="rId5" Type="http://schemas.openxmlformats.org/officeDocument/2006/relationships/image" Target="../media/image13.png"/><Relationship Id="rId6" Type="http://schemas.openxmlformats.org/officeDocument/2006/relationships/image" Target="../media/image9.png"/><Relationship Id="rId7" Type="http://schemas.openxmlformats.org/officeDocument/2006/relationships/image" Target="../media/image10.png"/><Relationship Id="rId8" Type="http://schemas.openxmlformats.org/officeDocument/2006/relationships/image" Target="../media/image11.png"/></Relationships>
</file>

<file path=ppt/slides/_rels/slide5.xml.rels><?xml version="1.0" encoding="UTF-8" standalone="yes"?><Relationships xmlns="http://schemas.openxmlformats.org/package/2006/relationships"><Relationship Id="rId11" Type="http://schemas.openxmlformats.org/officeDocument/2006/relationships/image" Target="../media/image19.png"/><Relationship Id="rId10" Type="http://schemas.openxmlformats.org/officeDocument/2006/relationships/image" Target="../media/image20.png"/><Relationship Id="rId13" Type="http://schemas.openxmlformats.org/officeDocument/2006/relationships/image" Target="../media/image23.png"/><Relationship Id="rId12" Type="http://schemas.openxmlformats.org/officeDocument/2006/relationships/image" Target="../media/image21.png"/><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18.png"/><Relationship Id="rId15" Type="http://schemas.openxmlformats.org/officeDocument/2006/relationships/image" Target="../media/image25.png"/><Relationship Id="rId14" Type="http://schemas.openxmlformats.org/officeDocument/2006/relationships/image" Target="../media/image22.png"/><Relationship Id="rId17" Type="http://schemas.openxmlformats.org/officeDocument/2006/relationships/image" Target="../media/image29.png"/><Relationship Id="rId16" Type="http://schemas.openxmlformats.org/officeDocument/2006/relationships/image" Target="../media/image24.png"/><Relationship Id="rId5" Type="http://schemas.openxmlformats.org/officeDocument/2006/relationships/image" Target="../media/image14.png"/><Relationship Id="rId6" Type="http://schemas.openxmlformats.org/officeDocument/2006/relationships/image" Target="../media/image17.png"/><Relationship Id="rId7" Type="http://schemas.openxmlformats.org/officeDocument/2006/relationships/image" Target="../media/image15.png"/><Relationship Id="rId8" Type="http://schemas.openxmlformats.org/officeDocument/2006/relationships/image" Target="../media/image1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3.png"/><Relationship Id="rId4" Type="http://schemas.openxmlformats.org/officeDocument/2006/relationships/image" Target="../media/image2.png"/><Relationship Id="rId5" Type="http://schemas.openxmlformats.org/officeDocument/2006/relationships/image" Target="../media/image27.png"/><Relationship Id="rId6" Type="http://schemas.openxmlformats.org/officeDocument/2006/relationships/image" Target="../media/image28.png"/><Relationship Id="rId7" Type="http://schemas.openxmlformats.org/officeDocument/2006/relationships/image" Target="../media/image26.png"/><Relationship Id="rId8" Type="http://schemas.openxmlformats.org/officeDocument/2006/relationships/image" Target="../media/image3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3.png"/><Relationship Id="rId4" Type="http://schemas.openxmlformats.org/officeDocument/2006/relationships/image" Target="../media/image2.png"/><Relationship Id="rId5" Type="http://schemas.openxmlformats.org/officeDocument/2006/relationships/image" Target="../media/image3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3.png"/><Relationship Id="rId4" Type="http://schemas.openxmlformats.org/officeDocument/2006/relationships/image" Target="../media/image2.png"/><Relationship Id="rId5" Type="http://schemas.openxmlformats.org/officeDocument/2006/relationships/image" Target="../media/image31.png"/><Relationship Id="rId6" Type="http://schemas.openxmlformats.org/officeDocument/2006/relationships/image" Target="../media/image32.png"/><Relationship Id="rId7" Type="http://schemas.openxmlformats.org/officeDocument/2006/relationships/image" Target="../media/image33.png"/><Relationship Id="rId8" Type="http://schemas.openxmlformats.org/officeDocument/2006/relationships/image" Target="../media/image3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3.png"/><Relationship Id="rId4" Type="http://schemas.openxmlformats.org/officeDocument/2006/relationships/image" Target="../media/image2.png"/><Relationship Id="rId5" Type="http://schemas.openxmlformats.org/officeDocument/2006/relationships/image" Target="../media/image36.png"/><Relationship Id="rId6" Type="http://schemas.openxmlformats.org/officeDocument/2006/relationships/image" Target="../media/image3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pic>
        <p:nvPicPr>
          <p:cNvPr id="54" name="Google Shape;54;p13"/>
          <p:cNvPicPr preferRelativeResize="0"/>
          <p:nvPr/>
        </p:nvPicPr>
        <p:blipFill rotWithShape="1">
          <a:blip r:embed="rId3">
            <a:alphaModFix/>
          </a:blip>
          <a:srcRect b="0" l="0" r="0" t="9543"/>
          <a:stretch/>
        </p:blipFill>
        <p:spPr>
          <a:xfrm>
            <a:off x="0" y="536225"/>
            <a:ext cx="9144000" cy="4071176"/>
          </a:xfrm>
          <a:prstGeom prst="rect">
            <a:avLst/>
          </a:prstGeom>
          <a:noFill/>
          <a:ln>
            <a:noFill/>
          </a:ln>
        </p:spPr>
      </p:pic>
      <p:sp>
        <p:nvSpPr>
          <p:cNvPr id="55" name="Google Shape;55;p13"/>
          <p:cNvSpPr/>
          <p:nvPr/>
        </p:nvSpPr>
        <p:spPr>
          <a:xfrm>
            <a:off x="0" y="0"/>
            <a:ext cx="9144000" cy="536100"/>
          </a:xfrm>
          <a:prstGeom prst="rect">
            <a:avLst/>
          </a:prstGeom>
          <a:solidFill>
            <a:srgbClr val="F1C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13"/>
          <p:cNvSpPr/>
          <p:nvPr/>
        </p:nvSpPr>
        <p:spPr>
          <a:xfrm rot="10800000">
            <a:off x="8" y="6"/>
            <a:ext cx="2568211" cy="536219"/>
          </a:xfrm>
          <a:custGeom>
            <a:rect b="b" l="l" r="r" t="t"/>
            <a:pathLst>
              <a:path extrusionOk="0" h="10160" w="55598">
                <a:moveTo>
                  <a:pt x="55598" y="10160"/>
                </a:moveTo>
                <a:lnTo>
                  <a:pt x="5927" y="10160"/>
                </a:lnTo>
                <a:lnTo>
                  <a:pt x="0" y="0"/>
                </a:lnTo>
                <a:lnTo>
                  <a:pt x="55598" y="0"/>
                </a:lnTo>
                <a:close/>
              </a:path>
            </a:pathLst>
          </a:custGeom>
          <a:solidFill>
            <a:schemeClr val="lt2"/>
          </a:solidFill>
          <a:ln>
            <a:noFill/>
          </a:ln>
        </p:spPr>
      </p:sp>
      <p:sp>
        <p:nvSpPr>
          <p:cNvPr id="57" name="Google Shape;57;p13"/>
          <p:cNvSpPr/>
          <p:nvPr/>
        </p:nvSpPr>
        <p:spPr>
          <a:xfrm>
            <a:off x="0" y="4607400"/>
            <a:ext cx="9144000" cy="536100"/>
          </a:xfrm>
          <a:prstGeom prst="rect">
            <a:avLst/>
          </a:prstGeom>
          <a:solidFill>
            <a:srgbClr val="F1C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13"/>
          <p:cNvSpPr/>
          <p:nvPr/>
        </p:nvSpPr>
        <p:spPr>
          <a:xfrm>
            <a:off x="5094100" y="4607400"/>
            <a:ext cx="4049897" cy="536092"/>
          </a:xfrm>
          <a:custGeom>
            <a:rect b="b" l="l" r="r" t="t"/>
            <a:pathLst>
              <a:path extrusionOk="0" h="10160" w="55598">
                <a:moveTo>
                  <a:pt x="55598" y="10160"/>
                </a:moveTo>
                <a:lnTo>
                  <a:pt x="5927" y="10160"/>
                </a:lnTo>
                <a:lnTo>
                  <a:pt x="0" y="0"/>
                </a:lnTo>
                <a:lnTo>
                  <a:pt x="55598" y="0"/>
                </a:lnTo>
                <a:close/>
              </a:path>
            </a:pathLst>
          </a:custGeom>
          <a:solidFill>
            <a:srgbClr val="073763"/>
          </a:solidFill>
          <a:ln>
            <a:noFill/>
          </a:ln>
        </p:spPr>
      </p:sp>
      <p:pic>
        <p:nvPicPr>
          <p:cNvPr id="59" name="Google Shape;59;p13"/>
          <p:cNvPicPr preferRelativeResize="0"/>
          <p:nvPr/>
        </p:nvPicPr>
        <p:blipFill>
          <a:blip r:embed="rId4">
            <a:alphaModFix/>
          </a:blip>
          <a:stretch>
            <a:fillRect/>
          </a:stretch>
        </p:blipFill>
        <p:spPr>
          <a:xfrm>
            <a:off x="8106850" y="42663"/>
            <a:ext cx="1001876" cy="449175"/>
          </a:xfrm>
          <a:prstGeom prst="rect">
            <a:avLst/>
          </a:prstGeom>
          <a:noFill/>
          <a:ln>
            <a:noFill/>
          </a:ln>
        </p:spPr>
      </p:pic>
      <p:pic>
        <p:nvPicPr>
          <p:cNvPr id="60" name="Google Shape;60;p13"/>
          <p:cNvPicPr preferRelativeResize="0"/>
          <p:nvPr/>
        </p:nvPicPr>
        <p:blipFill rotWithShape="1">
          <a:blip r:embed="rId5">
            <a:alphaModFix/>
          </a:blip>
          <a:srcRect b="21279" l="4938" r="5262" t="22184"/>
          <a:stretch/>
        </p:blipFill>
        <p:spPr>
          <a:xfrm>
            <a:off x="42300" y="28225"/>
            <a:ext cx="2187249" cy="478050"/>
          </a:xfrm>
          <a:prstGeom prst="rect">
            <a:avLst/>
          </a:prstGeom>
          <a:noFill/>
          <a:ln>
            <a:noFill/>
          </a:ln>
        </p:spPr>
      </p:pic>
      <p:pic>
        <p:nvPicPr>
          <p:cNvPr id="61" name="Google Shape;61;p13"/>
          <p:cNvPicPr preferRelativeResize="0"/>
          <p:nvPr/>
        </p:nvPicPr>
        <p:blipFill>
          <a:blip r:embed="rId6">
            <a:alphaModFix/>
          </a:blip>
          <a:stretch>
            <a:fillRect/>
          </a:stretch>
        </p:blipFill>
        <p:spPr>
          <a:xfrm>
            <a:off x="3952375" y="3648654"/>
            <a:ext cx="624125" cy="580448"/>
          </a:xfrm>
          <a:prstGeom prst="rect">
            <a:avLst/>
          </a:prstGeom>
          <a:noFill/>
          <a:ln>
            <a:noFill/>
          </a:ln>
        </p:spPr>
      </p:pic>
      <p:pic>
        <p:nvPicPr>
          <p:cNvPr id="62" name="Google Shape;62;p13"/>
          <p:cNvPicPr preferRelativeResize="0"/>
          <p:nvPr/>
        </p:nvPicPr>
        <p:blipFill>
          <a:blip r:embed="rId7">
            <a:alphaModFix/>
          </a:blip>
          <a:stretch>
            <a:fillRect/>
          </a:stretch>
        </p:blipFill>
        <p:spPr>
          <a:xfrm>
            <a:off x="3559750" y="3411898"/>
            <a:ext cx="504100" cy="817201"/>
          </a:xfrm>
          <a:prstGeom prst="rect">
            <a:avLst/>
          </a:prstGeom>
          <a:noFill/>
          <a:ln>
            <a:noFill/>
          </a:ln>
        </p:spPr>
      </p:pic>
      <p:pic>
        <p:nvPicPr>
          <p:cNvPr id="63" name="Google Shape;63;p13"/>
          <p:cNvPicPr preferRelativeResize="0"/>
          <p:nvPr/>
        </p:nvPicPr>
        <p:blipFill>
          <a:blip r:embed="rId8">
            <a:alphaModFix/>
          </a:blip>
          <a:stretch>
            <a:fillRect/>
          </a:stretch>
        </p:blipFill>
        <p:spPr>
          <a:xfrm>
            <a:off x="5991501" y="4004013"/>
            <a:ext cx="624125" cy="405687"/>
          </a:xfrm>
          <a:prstGeom prst="rect">
            <a:avLst/>
          </a:prstGeom>
          <a:noFill/>
          <a:ln>
            <a:noFill/>
          </a:ln>
        </p:spPr>
      </p:pic>
      <p:pic>
        <p:nvPicPr>
          <p:cNvPr id="64" name="Google Shape;64;p13"/>
          <p:cNvPicPr preferRelativeResize="0"/>
          <p:nvPr/>
        </p:nvPicPr>
        <p:blipFill>
          <a:blip r:embed="rId9">
            <a:alphaModFix/>
          </a:blip>
          <a:stretch>
            <a:fillRect/>
          </a:stretch>
        </p:blipFill>
        <p:spPr>
          <a:xfrm>
            <a:off x="1633727" y="2013350"/>
            <a:ext cx="504099" cy="300875"/>
          </a:xfrm>
          <a:prstGeom prst="rect">
            <a:avLst/>
          </a:prstGeom>
          <a:noFill/>
          <a:ln>
            <a:noFill/>
          </a:ln>
        </p:spPr>
      </p:pic>
      <p:sp>
        <p:nvSpPr>
          <p:cNvPr id="65" name="Google Shape;65;p13"/>
          <p:cNvSpPr txBox="1"/>
          <p:nvPr/>
        </p:nvSpPr>
        <p:spPr>
          <a:xfrm>
            <a:off x="42300" y="463600"/>
            <a:ext cx="8995800" cy="646500"/>
          </a:xfrm>
          <a:prstGeom prst="rect">
            <a:avLst/>
          </a:prstGeom>
          <a:noFill/>
          <a:ln>
            <a:noFill/>
          </a:ln>
          <a:effectLst>
            <a:outerShdw blurRad="28575" rotWithShape="0" algn="bl" dir="5400000" dist="28575">
              <a:srgbClr val="073763">
                <a:alpha val="50000"/>
              </a:srgbClr>
            </a:outerShdw>
          </a:effectLst>
        </p:spPr>
        <p:txBody>
          <a:bodyPr anchorCtr="0" anchor="t" bIns="91425" lIns="91425" spcFirstLastPara="1" rIns="91425" wrap="square" tIns="91425">
            <a:spAutoFit/>
          </a:bodyPr>
          <a:lstStyle/>
          <a:p>
            <a:pPr indent="0" lvl="0" marL="0" rtl="0" algn="l">
              <a:spcBef>
                <a:spcPts val="0"/>
              </a:spcBef>
              <a:spcAft>
                <a:spcPts val="0"/>
              </a:spcAft>
              <a:buNone/>
            </a:pPr>
            <a:r>
              <a:rPr b="1" i="1" lang="en" sz="3000">
                <a:solidFill>
                  <a:srgbClr val="F1C232"/>
                </a:solidFill>
                <a:latin typeface="Calibri"/>
                <a:ea typeface="Calibri"/>
                <a:cs typeface="Calibri"/>
                <a:sym typeface="Calibri"/>
              </a:rPr>
              <a:t>Austin Animal Shelter Analysis</a:t>
            </a:r>
            <a:endParaRPr b="1" i="1" sz="3000">
              <a:solidFill>
                <a:srgbClr val="F1C232"/>
              </a:solidFill>
              <a:latin typeface="Calibri"/>
              <a:ea typeface="Calibri"/>
              <a:cs typeface="Calibri"/>
              <a:sym typeface="Calibri"/>
            </a:endParaRPr>
          </a:p>
        </p:txBody>
      </p:sp>
      <p:sp>
        <p:nvSpPr>
          <p:cNvPr id="66" name="Google Shape;66;p13"/>
          <p:cNvSpPr txBox="1"/>
          <p:nvPr/>
        </p:nvSpPr>
        <p:spPr>
          <a:xfrm>
            <a:off x="42300" y="920375"/>
            <a:ext cx="4769700" cy="615600"/>
          </a:xfrm>
          <a:prstGeom prst="rect">
            <a:avLst/>
          </a:prstGeom>
          <a:noFill/>
          <a:ln>
            <a:noFill/>
          </a:ln>
          <a:effectLst>
            <a:outerShdw blurRad="142875" rotWithShape="0" algn="bl">
              <a:schemeClr val="dk1"/>
            </a:outerShdw>
          </a:effectLst>
        </p:spPr>
        <p:txBody>
          <a:bodyPr anchorCtr="0" anchor="t" bIns="91425" lIns="91425" spcFirstLastPara="1" rIns="91425" wrap="square" tIns="91425">
            <a:spAutoFit/>
          </a:bodyPr>
          <a:lstStyle/>
          <a:p>
            <a:pPr indent="0" lvl="0" marL="0" rtl="0" algn="l">
              <a:spcBef>
                <a:spcPts val="0"/>
              </a:spcBef>
              <a:spcAft>
                <a:spcPts val="0"/>
              </a:spcAft>
              <a:buNone/>
            </a:pPr>
            <a:r>
              <a:rPr b="1" i="1" lang="en">
                <a:solidFill>
                  <a:srgbClr val="FFFFFF"/>
                </a:solidFill>
                <a:latin typeface="Calibri"/>
                <a:ea typeface="Calibri"/>
                <a:cs typeface="Calibri"/>
                <a:sym typeface="Calibri"/>
              </a:rPr>
              <a:t>Analysis of over 80,000 animal adoption intake and outcome data entries to predict the likelihood of adoption outcome</a:t>
            </a:r>
            <a:endParaRPr b="1" i="1">
              <a:solidFill>
                <a:srgbClr val="FFFFFF"/>
              </a:solidFill>
              <a:latin typeface="Calibri"/>
              <a:ea typeface="Calibri"/>
              <a:cs typeface="Calibri"/>
              <a:sym typeface="Calibri"/>
            </a:endParaRPr>
          </a:p>
        </p:txBody>
      </p:sp>
      <p:sp>
        <p:nvSpPr>
          <p:cNvPr id="67" name="Google Shape;67;p13"/>
          <p:cNvSpPr txBox="1"/>
          <p:nvPr/>
        </p:nvSpPr>
        <p:spPr>
          <a:xfrm>
            <a:off x="0" y="4291200"/>
            <a:ext cx="5249400" cy="369300"/>
          </a:xfrm>
          <a:prstGeom prst="rect">
            <a:avLst/>
          </a:prstGeom>
          <a:noFill/>
          <a:ln>
            <a:noFill/>
          </a:ln>
          <a:effectLst>
            <a:outerShdw blurRad="142875" rotWithShape="0" algn="bl">
              <a:schemeClr val="dk1"/>
            </a:outerShdw>
          </a:effectLst>
        </p:spPr>
        <p:txBody>
          <a:bodyPr anchorCtr="0" anchor="t" bIns="91425" lIns="91425" spcFirstLastPara="1" rIns="91425" wrap="square" tIns="91425">
            <a:spAutoFit/>
          </a:bodyPr>
          <a:lstStyle/>
          <a:p>
            <a:pPr indent="0" lvl="0" marL="0" rtl="0" algn="l">
              <a:spcBef>
                <a:spcPts val="0"/>
              </a:spcBef>
              <a:spcAft>
                <a:spcPts val="0"/>
              </a:spcAft>
              <a:buNone/>
            </a:pPr>
            <a:r>
              <a:rPr b="1" i="1" lang="en" sz="1200">
                <a:solidFill>
                  <a:srgbClr val="FFFFFF"/>
                </a:solidFill>
                <a:latin typeface="Calibri"/>
                <a:ea typeface="Calibri"/>
                <a:cs typeface="Calibri"/>
                <a:sym typeface="Calibri"/>
              </a:rPr>
              <a:t>Prathima Bandi, Elijah Belizor, James Hook, Jack Kenning</a:t>
            </a:r>
            <a:r>
              <a:rPr b="1" i="1" lang="en" sz="1200">
                <a:solidFill>
                  <a:srgbClr val="FFFFFF"/>
                </a:solidFill>
                <a:latin typeface="Calibri"/>
                <a:ea typeface="Calibri"/>
                <a:cs typeface="Calibri"/>
                <a:sym typeface="Calibri"/>
              </a:rPr>
              <a:t> </a:t>
            </a:r>
            <a:endParaRPr b="1" i="1" sz="1200">
              <a:solidFill>
                <a:srgbClr val="FFFFFF"/>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22"/>
          <p:cNvSpPr/>
          <p:nvPr/>
        </p:nvSpPr>
        <p:spPr>
          <a:xfrm>
            <a:off x="0" y="0"/>
            <a:ext cx="9144000" cy="585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22"/>
          <p:cNvSpPr/>
          <p:nvPr/>
        </p:nvSpPr>
        <p:spPr>
          <a:xfrm>
            <a:off x="0" y="4875400"/>
            <a:ext cx="9144000" cy="268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22"/>
          <p:cNvSpPr/>
          <p:nvPr/>
        </p:nvSpPr>
        <p:spPr>
          <a:xfrm>
            <a:off x="7754050" y="4875402"/>
            <a:ext cx="1389950" cy="268199"/>
          </a:xfrm>
          <a:custGeom>
            <a:rect b="b" l="l" r="r" t="t"/>
            <a:pathLst>
              <a:path extrusionOk="0" h="10160" w="55598">
                <a:moveTo>
                  <a:pt x="55598" y="10160"/>
                </a:moveTo>
                <a:lnTo>
                  <a:pt x="5927" y="10160"/>
                </a:lnTo>
                <a:lnTo>
                  <a:pt x="0" y="0"/>
                </a:lnTo>
                <a:lnTo>
                  <a:pt x="55598" y="0"/>
                </a:lnTo>
                <a:close/>
              </a:path>
            </a:pathLst>
          </a:custGeom>
          <a:solidFill>
            <a:schemeClr val="lt2"/>
          </a:solidFill>
          <a:ln>
            <a:noFill/>
          </a:ln>
        </p:spPr>
      </p:sp>
      <p:pic>
        <p:nvPicPr>
          <p:cNvPr id="238" name="Google Shape;238;p22"/>
          <p:cNvPicPr preferRelativeResize="0"/>
          <p:nvPr/>
        </p:nvPicPr>
        <p:blipFill>
          <a:blip r:embed="rId3">
            <a:alphaModFix/>
          </a:blip>
          <a:stretch>
            <a:fillRect/>
          </a:stretch>
        </p:blipFill>
        <p:spPr>
          <a:xfrm>
            <a:off x="8106850" y="42663"/>
            <a:ext cx="1001876" cy="449175"/>
          </a:xfrm>
          <a:prstGeom prst="rect">
            <a:avLst/>
          </a:prstGeom>
          <a:noFill/>
          <a:ln>
            <a:noFill/>
          </a:ln>
        </p:spPr>
      </p:pic>
      <p:pic>
        <p:nvPicPr>
          <p:cNvPr id="239" name="Google Shape;239;p22"/>
          <p:cNvPicPr preferRelativeResize="0"/>
          <p:nvPr/>
        </p:nvPicPr>
        <p:blipFill rotWithShape="1">
          <a:blip r:embed="rId4">
            <a:alphaModFix/>
          </a:blip>
          <a:srcRect b="21279" l="4938" r="5262" t="22184"/>
          <a:stretch/>
        </p:blipFill>
        <p:spPr>
          <a:xfrm>
            <a:off x="7988300" y="4893075"/>
            <a:ext cx="1065400" cy="232851"/>
          </a:xfrm>
          <a:prstGeom prst="rect">
            <a:avLst/>
          </a:prstGeom>
          <a:noFill/>
          <a:ln>
            <a:noFill/>
          </a:ln>
        </p:spPr>
      </p:pic>
      <p:sp>
        <p:nvSpPr>
          <p:cNvPr id="240" name="Google Shape;240;p22"/>
          <p:cNvSpPr txBox="1"/>
          <p:nvPr/>
        </p:nvSpPr>
        <p:spPr>
          <a:xfrm>
            <a:off x="152400" y="-6450"/>
            <a:ext cx="78036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600">
                <a:solidFill>
                  <a:srgbClr val="FFFFFF"/>
                </a:solidFill>
                <a:latin typeface="Calibri"/>
                <a:ea typeface="Calibri"/>
                <a:cs typeface="Calibri"/>
                <a:sym typeface="Calibri"/>
              </a:rPr>
              <a:t>Exploratory Analysis - General Insights </a:t>
            </a:r>
            <a:endParaRPr sz="2600">
              <a:solidFill>
                <a:srgbClr val="FFFFFF"/>
              </a:solidFill>
              <a:latin typeface="Calibri"/>
              <a:ea typeface="Calibri"/>
              <a:cs typeface="Calibri"/>
              <a:sym typeface="Calibri"/>
            </a:endParaRPr>
          </a:p>
        </p:txBody>
      </p:sp>
      <p:pic>
        <p:nvPicPr>
          <p:cNvPr id="241" name="Google Shape;241;p22"/>
          <p:cNvPicPr preferRelativeResize="0"/>
          <p:nvPr/>
        </p:nvPicPr>
        <p:blipFill>
          <a:blip r:embed="rId5">
            <a:alphaModFix/>
          </a:blip>
          <a:stretch>
            <a:fillRect/>
          </a:stretch>
        </p:blipFill>
        <p:spPr>
          <a:xfrm>
            <a:off x="0" y="910900"/>
            <a:ext cx="3047041" cy="2227800"/>
          </a:xfrm>
          <a:prstGeom prst="rect">
            <a:avLst/>
          </a:prstGeom>
          <a:noFill/>
          <a:ln>
            <a:noFill/>
          </a:ln>
        </p:spPr>
      </p:pic>
      <p:pic>
        <p:nvPicPr>
          <p:cNvPr id="242" name="Google Shape;242;p22"/>
          <p:cNvPicPr preferRelativeResize="0"/>
          <p:nvPr/>
        </p:nvPicPr>
        <p:blipFill>
          <a:blip r:embed="rId6">
            <a:alphaModFix/>
          </a:blip>
          <a:stretch>
            <a:fillRect/>
          </a:stretch>
        </p:blipFill>
        <p:spPr>
          <a:xfrm>
            <a:off x="3047050" y="943987"/>
            <a:ext cx="3084650" cy="1957225"/>
          </a:xfrm>
          <a:prstGeom prst="rect">
            <a:avLst/>
          </a:prstGeom>
          <a:noFill/>
          <a:ln>
            <a:noFill/>
          </a:ln>
        </p:spPr>
      </p:pic>
      <p:pic>
        <p:nvPicPr>
          <p:cNvPr id="243" name="Google Shape;243;p22"/>
          <p:cNvPicPr preferRelativeResize="0"/>
          <p:nvPr/>
        </p:nvPicPr>
        <p:blipFill>
          <a:blip r:embed="rId7">
            <a:alphaModFix/>
          </a:blip>
          <a:stretch>
            <a:fillRect/>
          </a:stretch>
        </p:blipFill>
        <p:spPr>
          <a:xfrm>
            <a:off x="5954900" y="944000"/>
            <a:ext cx="3153825" cy="2161600"/>
          </a:xfrm>
          <a:prstGeom prst="rect">
            <a:avLst/>
          </a:prstGeom>
          <a:noFill/>
          <a:ln>
            <a:noFill/>
          </a:ln>
        </p:spPr>
      </p:pic>
      <p:sp>
        <p:nvSpPr>
          <p:cNvPr id="244" name="Google Shape;244;p22"/>
          <p:cNvSpPr txBox="1"/>
          <p:nvPr/>
        </p:nvSpPr>
        <p:spPr>
          <a:xfrm>
            <a:off x="191000" y="3210250"/>
            <a:ext cx="30123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200">
                <a:solidFill>
                  <a:srgbClr val="666666"/>
                </a:solidFill>
                <a:latin typeface="Calibri"/>
                <a:ea typeface="Calibri"/>
                <a:cs typeface="Calibri"/>
                <a:sym typeface="Calibri"/>
              </a:rPr>
              <a:t>Adoption is the most likely outcome for an animal overall by almost a factor of 2-1. However significant numbers are returned to owner or transferred. Other factors make up </a:t>
            </a:r>
            <a:r>
              <a:rPr i="1" lang="en" sz="1200">
                <a:solidFill>
                  <a:srgbClr val="666666"/>
                </a:solidFill>
                <a:latin typeface="Calibri"/>
                <a:ea typeface="Calibri"/>
                <a:cs typeface="Calibri"/>
                <a:sym typeface="Calibri"/>
              </a:rPr>
              <a:t>comparatively</a:t>
            </a:r>
            <a:r>
              <a:rPr i="1" lang="en" sz="1200">
                <a:solidFill>
                  <a:srgbClr val="666666"/>
                </a:solidFill>
                <a:latin typeface="Calibri"/>
                <a:ea typeface="Calibri"/>
                <a:cs typeface="Calibri"/>
                <a:sym typeface="Calibri"/>
              </a:rPr>
              <a:t> smaller proportion of outcomes - may decide to try to group when iterating ml model ?</a:t>
            </a:r>
            <a:endParaRPr i="1" sz="1200">
              <a:solidFill>
                <a:srgbClr val="666666"/>
              </a:solidFill>
              <a:latin typeface="Calibri"/>
              <a:ea typeface="Calibri"/>
              <a:cs typeface="Calibri"/>
              <a:sym typeface="Calibri"/>
            </a:endParaRPr>
          </a:p>
        </p:txBody>
      </p:sp>
      <p:sp>
        <p:nvSpPr>
          <p:cNvPr id="245" name="Google Shape;245;p22"/>
          <p:cNvSpPr txBox="1"/>
          <p:nvPr/>
        </p:nvSpPr>
        <p:spPr>
          <a:xfrm>
            <a:off x="3278525" y="3210250"/>
            <a:ext cx="28881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200">
                <a:solidFill>
                  <a:srgbClr val="666666"/>
                </a:solidFill>
                <a:latin typeface="Calibri"/>
                <a:ea typeface="Calibri"/>
                <a:cs typeface="Calibri"/>
                <a:sym typeface="Calibri"/>
              </a:rPr>
              <a:t>Cats and miscellaneous other animals  will generally spend the most time in the shelter compared to dogs and birds</a:t>
            </a:r>
            <a:endParaRPr i="1" sz="1200">
              <a:solidFill>
                <a:srgbClr val="666666"/>
              </a:solidFill>
              <a:latin typeface="Calibri"/>
              <a:ea typeface="Calibri"/>
              <a:cs typeface="Calibri"/>
              <a:sym typeface="Calibri"/>
            </a:endParaRPr>
          </a:p>
        </p:txBody>
      </p:sp>
      <p:sp>
        <p:nvSpPr>
          <p:cNvPr id="246" name="Google Shape;246;p22"/>
          <p:cNvSpPr txBox="1"/>
          <p:nvPr/>
        </p:nvSpPr>
        <p:spPr>
          <a:xfrm>
            <a:off x="6241850" y="3263875"/>
            <a:ext cx="28881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200">
                <a:solidFill>
                  <a:srgbClr val="666666"/>
                </a:solidFill>
                <a:latin typeface="Calibri"/>
                <a:ea typeface="Calibri"/>
                <a:cs typeface="Calibri"/>
                <a:sym typeface="Calibri"/>
              </a:rPr>
              <a:t>Dogs are the most likely animal to be taken in as a stray or surrendered, followed by cats</a:t>
            </a:r>
            <a:endParaRPr i="1" sz="1200">
              <a:solidFill>
                <a:srgbClr val="666666"/>
              </a:solidFill>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23"/>
          <p:cNvSpPr/>
          <p:nvPr/>
        </p:nvSpPr>
        <p:spPr>
          <a:xfrm>
            <a:off x="0" y="0"/>
            <a:ext cx="9144000" cy="585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23"/>
          <p:cNvSpPr/>
          <p:nvPr/>
        </p:nvSpPr>
        <p:spPr>
          <a:xfrm>
            <a:off x="0" y="4875400"/>
            <a:ext cx="9144000" cy="268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23"/>
          <p:cNvSpPr/>
          <p:nvPr/>
        </p:nvSpPr>
        <p:spPr>
          <a:xfrm>
            <a:off x="7754050" y="4875402"/>
            <a:ext cx="1389950" cy="268199"/>
          </a:xfrm>
          <a:custGeom>
            <a:rect b="b" l="l" r="r" t="t"/>
            <a:pathLst>
              <a:path extrusionOk="0" h="10160" w="55598">
                <a:moveTo>
                  <a:pt x="55598" y="10160"/>
                </a:moveTo>
                <a:lnTo>
                  <a:pt x="5927" y="10160"/>
                </a:lnTo>
                <a:lnTo>
                  <a:pt x="0" y="0"/>
                </a:lnTo>
                <a:lnTo>
                  <a:pt x="55598" y="0"/>
                </a:lnTo>
                <a:close/>
              </a:path>
            </a:pathLst>
          </a:custGeom>
          <a:solidFill>
            <a:schemeClr val="lt2"/>
          </a:solidFill>
          <a:ln>
            <a:noFill/>
          </a:ln>
        </p:spPr>
      </p:sp>
      <p:pic>
        <p:nvPicPr>
          <p:cNvPr id="254" name="Google Shape;254;p23"/>
          <p:cNvPicPr preferRelativeResize="0"/>
          <p:nvPr/>
        </p:nvPicPr>
        <p:blipFill>
          <a:blip r:embed="rId3">
            <a:alphaModFix/>
          </a:blip>
          <a:stretch>
            <a:fillRect/>
          </a:stretch>
        </p:blipFill>
        <p:spPr>
          <a:xfrm>
            <a:off x="8106850" y="42663"/>
            <a:ext cx="1001876" cy="449175"/>
          </a:xfrm>
          <a:prstGeom prst="rect">
            <a:avLst/>
          </a:prstGeom>
          <a:noFill/>
          <a:ln>
            <a:noFill/>
          </a:ln>
        </p:spPr>
      </p:pic>
      <p:pic>
        <p:nvPicPr>
          <p:cNvPr id="255" name="Google Shape;255;p23"/>
          <p:cNvPicPr preferRelativeResize="0"/>
          <p:nvPr/>
        </p:nvPicPr>
        <p:blipFill rotWithShape="1">
          <a:blip r:embed="rId4">
            <a:alphaModFix/>
          </a:blip>
          <a:srcRect b="21279" l="4938" r="5262" t="22184"/>
          <a:stretch/>
        </p:blipFill>
        <p:spPr>
          <a:xfrm>
            <a:off x="7988300" y="4893075"/>
            <a:ext cx="1065400" cy="232851"/>
          </a:xfrm>
          <a:prstGeom prst="rect">
            <a:avLst/>
          </a:prstGeom>
          <a:noFill/>
          <a:ln>
            <a:noFill/>
          </a:ln>
        </p:spPr>
      </p:pic>
      <p:sp>
        <p:nvSpPr>
          <p:cNvPr id="256" name="Google Shape;256;p23"/>
          <p:cNvSpPr txBox="1"/>
          <p:nvPr/>
        </p:nvSpPr>
        <p:spPr>
          <a:xfrm>
            <a:off x="152400" y="-6450"/>
            <a:ext cx="78036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600">
                <a:solidFill>
                  <a:srgbClr val="FFFFFF"/>
                </a:solidFill>
                <a:latin typeface="Calibri"/>
                <a:ea typeface="Calibri"/>
                <a:cs typeface="Calibri"/>
                <a:sym typeface="Calibri"/>
              </a:rPr>
              <a:t>Machine Learning Model Creation Overview</a:t>
            </a:r>
            <a:endParaRPr sz="2600">
              <a:solidFill>
                <a:srgbClr val="FFFFFF"/>
              </a:solidFill>
              <a:latin typeface="Calibri"/>
              <a:ea typeface="Calibri"/>
              <a:cs typeface="Calibri"/>
              <a:sym typeface="Calibri"/>
            </a:endParaRPr>
          </a:p>
        </p:txBody>
      </p:sp>
      <p:sp>
        <p:nvSpPr>
          <p:cNvPr id="257" name="Google Shape;257;p23"/>
          <p:cNvSpPr txBox="1"/>
          <p:nvPr/>
        </p:nvSpPr>
        <p:spPr>
          <a:xfrm>
            <a:off x="609600" y="695638"/>
            <a:ext cx="1911900" cy="615600"/>
          </a:xfrm>
          <a:prstGeom prst="rect">
            <a:avLst/>
          </a:prstGeom>
          <a:solidFill>
            <a:srgbClr val="C9DAF8"/>
          </a:solid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317500" lvl="0" marL="457200" rtl="0" algn="l">
              <a:spcBef>
                <a:spcPts val="0"/>
              </a:spcBef>
              <a:spcAft>
                <a:spcPts val="0"/>
              </a:spcAft>
              <a:buSzPts val="1400"/>
              <a:buAutoNum type="arabicParenR"/>
            </a:pPr>
            <a:r>
              <a:rPr i="1" lang="en"/>
              <a:t>Connect </a:t>
            </a:r>
            <a:r>
              <a:rPr i="1" lang="en"/>
              <a:t>model</a:t>
            </a:r>
            <a:r>
              <a:rPr i="1" lang="en"/>
              <a:t> to database</a:t>
            </a:r>
            <a:endParaRPr i="1"/>
          </a:p>
        </p:txBody>
      </p:sp>
      <p:sp>
        <p:nvSpPr>
          <p:cNvPr id="258" name="Google Shape;258;p23"/>
          <p:cNvSpPr txBox="1"/>
          <p:nvPr/>
        </p:nvSpPr>
        <p:spPr>
          <a:xfrm>
            <a:off x="3383325" y="667400"/>
            <a:ext cx="2175900" cy="831300"/>
          </a:xfrm>
          <a:prstGeom prst="rect">
            <a:avLst/>
          </a:prstGeom>
          <a:solidFill>
            <a:srgbClr val="C9DAF8"/>
          </a:solid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t>2) </a:t>
            </a:r>
            <a:r>
              <a:rPr i="1" lang="en"/>
              <a:t>Preprocess data (encode categorical variables)</a:t>
            </a:r>
            <a:endParaRPr i="1"/>
          </a:p>
        </p:txBody>
      </p:sp>
      <p:sp>
        <p:nvSpPr>
          <p:cNvPr id="259" name="Google Shape;259;p23"/>
          <p:cNvSpPr txBox="1"/>
          <p:nvPr/>
        </p:nvSpPr>
        <p:spPr>
          <a:xfrm>
            <a:off x="6535750" y="746813"/>
            <a:ext cx="2043900" cy="615600"/>
          </a:xfrm>
          <a:prstGeom prst="rect">
            <a:avLst/>
          </a:prstGeom>
          <a:solidFill>
            <a:srgbClr val="C9DAF8"/>
          </a:solid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t>3) </a:t>
            </a:r>
            <a:r>
              <a:rPr i="1" lang="en"/>
              <a:t>Define target variable</a:t>
            </a:r>
            <a:endParaRPr i="1"/>
          </a:p>
        </p:txBody>
      </p:sp>
      <p:sp>
        <p:nvSpPr>
          <p:cNvPr id="260" name="Google Shape;260;p23"/>
          <p:cNvSpPr txBox="1"/>
          <p:nvPr/>
        </p:nvSpPr>
        <p:spPr>
          <a:xfrm>
            <a:off x="5714688" y="1966738"/>
            <a:ext cx="2043900" cy="615600"/>
          </a:xfrm>
          <a:prstGeom prst="rect">
            <a:avLst/>
          </a:prstGeom>
          <a:solidFill>
            <a:srgbClr val="C9DAF8"/>
          </a:solid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t>4) </a:t>
            </a:r>
            <a:r>
              <a:rPr i="1" lang="en"/>
              <a:t>Split data in Train and Test datasets</a:t>
            </a:r>
            <a:endParaRPr i="1"/>
          </a:p>
        </p:txBody>
      </p:sp>
      <p:sp>
        <p:nvSpPr>
          <p:cNvPr id="261" name="Google Shape;261;p23"/>
          <p:cNvSpPr txBox="1"/>
          <p:nvPr/>
        </p:nvSpPr>
        <p:spPr>
          <a:xfrm>
            <a:off x="2610138" y="2026063"/>
            <a:ext cx="2043900" cy="400200"/>
          </a:xfrm>
          <a:prstGeom prst="rect">
            <a:avLst/>
          </a:prstGeom>
          <a:solidFill>
            <a:srgbClr val="C9DAF8"/>
          </a:solid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t>5) </a:t>
            </a:r>
            <a:r>
              <a:rPr i="1" lang="en"/>
              <a:t>Scale the data</a:t>
            </a:r>
            <a:endParaRPr i="1"/>
          </a:p>
        </p:txBody>
      </p:sp>
      <p:sp>
        <p:nvSpPr>
          <p:cNvPr id="262" name="Google Shape;262;p23"/>
          <p:cNvSpPr/>
          <p:nvPr/>
        </p:nvSpPr>
        <p:spPr>
          <a:xfrm>
            <a:off x="2705725" y="898413"/>
            <a:ext cx="557400" cy="369300"/>
          </a:xfrm>
          <a:prstGeom prst="rightArrow">
            <a:avLst>
              <a:gd fmla="val 50000" name="adj1"/>
              <a:gd fmla="val 50000" name="adj2"/>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23"/>
          <p:cNvSpPr/>
          <p:nvPr/>
        </p:nvSpPr>
        <p:spPr>
          <a:xfrm rot="8097384">
            <a:off x="7374725" y="1454441"/>
            <a:ext cx="557483" cy="369110"/>
          </a:xfrm>
          <a:prstGeom prst="rightArrow">
            <a:avLst>
              <a:gd fmla="val 50000" name="adj1"/>
              <a:gd fmla="val 50000" name="adj2"/>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23"/>
          <p:cNvSpPr/>
          <p:nvPr/>
        </p:nvSpPr>
        <p:spPr>
          <a:xfrm rot="10800000">
            <a:off x="4856775" y="2041513"/>
            <a:ext cx="557400" cy="369300"/>
          </a:xfrm>
          <a:prstGeom prst="rightArrow">
            <a:avLst>
              <a:gd fmla="val 50000" name="adj1"/>
              <a:gd fmla="val 50000" name="adj2"/>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23"/>
          <p:cNvSpPr/>
          <p:nvPr/>
        </p:nvSpPr>
        <p:spPr>
          <a:xfrm rot="5400000">
            <a:off x="3353406" y="2581132"/>
            <a:ext cx="557400" cy="369300"/>
          </a:xfrm>
          <a:prstGeom prst="rightArrow">
            <a:avLst>
              <a:gd fmla="val 50000" name="adj1"/>
              <a:gd fmla="val 50000" name="adj2"/>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23"/>
          <p:cNvSpPr txBox="1"/>
          <p:nvPr/>
        </p:nvSpPr>
        <p:spPr>
          <a:xfrm>
            <a:off x="2610138" y="3105263"/>
            <a:ext cx="2043900" cy="400200"/>
          </a:xfrm>
          <a:prstGeom prst="rect">
            <a:avLst/>
          </a:prstGeom>
          <a:solidFill>
            <a:srgbClr val="C9DAF8"/>
          </a:solid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t>6</a:t>
            </a:r>
            <a:r>
              <a:rPr lang="en"/>
              <a:t>) </a:t>
            </a:r>
            <a:r>
              <a:rPr i="1" lang="en"/>
              <a:t>Plot the tree model</a:t>
            </a:r>
            <a:endParaRPr i="1"/>
          </a:p>
        </p:txBody>
      </p:sp>
      <p:sp>
        <p:nvSpPr>
          <p:cNvPr id="267" name="Google Shape;267;p23"/>
          <p:cNvSpPr txBox="1"/>
          <p:nvPr/>
        </p:nvSpPr>
        <p:spPr>
          <a:xfrm>
            <a:off x="5552413" y="3105263"/>
            <a:ext cx="2043900" cy="400200"/>
          </a:xfrm>
          <a:prstGeom prst="rect">
            <a:avLst/>
          </a:prstGeom>
          <a:solidFill>
            <a:srgbClr val="C9DAF8"/>
          </a:solid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t>7</a:t>
            </a:r>
            <a:r>
              <a:rPr lang="en"/>
              <a:t>) </a:t>
            </a:r>
            <a:r>
              <a:rPr i="1" lang="en"/>
              <a:t>Plot the tree model</a:t>
            </a:r>
            <a:endParaRPr i="1"/>
          </a:p>
        </p:txBody>
      </p:sp>
      <p:sp>
        <p:nvSpPr>
          <p:cNvPr id="268" name="Google Shape;268;p23"/>
          <p:cNvSpPr txBox="1"/>
          <p:nvPr/>
        </p:nvSpPr>
        <p:spPr>
          <a:xfrm>
            <a:off x="2320878" y="3924950"/>
            <a:ext cx="2535900" cy="831300"/>
          </a:xfrm>
          <a:prstGeom prst="rect">
            <a:avLst/>
          </a:prstGeom>
          <a:solidFill>
            <a:srgbClr val="F1C232"/>
          </a:solid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t>9) Review confusion matrix, accuracy, classification report results</a:t>
            </a:r>
            <a:endParaRPr i="1"/>
          </a:p>
        </p:txBody>
      </p:sp>
      <p:sp>
        <p:nvSpPr>
          <p:cNvPr id="269" name="Google Shape;269;p23"/>
          <p:cNvSpPr txBox="1"/>
          <p:nvPr/>
        </p:nvSpPr>
        <p:spPr>
          <a:xfrm>
            <a:off x="5714688" y="4183613"/>
            <a:ext cx="2043900" cy="615600"/>
          </a:xfrm>
          <a:prstGeom prst="rect">
            <a:avLst/>
          </a:prstGeom>
          <a:solidFill>
            <a:srgbClr val="C9DAF8"/>
          </a:solid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t>8) </a:t>
            </a:r>
            <a:r>
              <a:rPr i="1" lang="en"/>
              <a:t>Make predictions from test data</a:t>
            </a:r>
            <a:endParaRPr i="1"/>
          </a:p>
        </p:txBody>
      </p:sp>
      <p:sp>
        <p:nvSpPr>
          <p:cNvPr id="270" name="Google Shape;270;p23"/>
          <p:cNvSpPr/>
          <p:nvPr/>
        </p:nvSpPr>
        <p:spPr>
          <a:xfrm>
            <a:off x="5736775" y="869963"/>
            <a:ext cx="557400" cy="369300"/>
          </a:xfrm>
          <a:prstGeom prst="rightArrow">
            <a:avLst>
              <a:gd fmla="val 50000" name="adj1"/>
              <a:gd fmla="val 50000" name="adj2"/>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23"/>
          <p:cNvSpPr/>
          <p:nvPr/>
        </p:nvSpPr>
        <p:spPr>
          <a:xfrm>
            <a:off x="4807625" y="3120713"/>
            <a:ext cx="557400" cy="369300"/>
          </a:xfrm>
          <a:prstGeom prst="rightArrow">
            <a:avLst>
              <a:gd fmla="val 50000" name="adj1"/>
              <a:gd fmla="val 50000" name="adj2"/>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23"/>
          <p:cNvSpPr/>
          <p:nvPr/>
        </p:nvSpPr>
        <p:spPr>
          <a:xfrm rot="5400000">
            <a:off x="6380331" y="3659907"/>
            <a:ext cx="557400" cy="369300"/>
          </a:xfrm>
          <a:prstGeom prst="rightArrow">
            <a:avLst>
              <a:gd fmla="val 50000" name="adj1"/>
              <a:gd fmla="val 50000" name="adj2"/>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23"/>
          <p:cNvSpPr/>
          <p:nvPr/>
        </p:nvSpPr>
        <p:spPr>
          <a:xfrm rot="10800000">
            <a:off x="4946856" y="4217307"/>
            <a:ext cx="557400" cy="369300"/>
          </a:xfrm>
          <a:prstGeom prst="rightArrow">
            <a:avLst>
              <a:gd fmla="val 50000" name="adj1"/>
              <a:gd fmla="val 50000" name="adj2"/>
            </a:avLst>
          </a:prstGeom>
          <a:solidFill>
            <a:srgbClr val="0B539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23"/>
          <p:cNvSpPr/>
          <p:nvPr/>
        </p:nvSpPr>
        <p:spPr>
          <a:xfrm rot="-5400000">
            <a:off x="206450" y="2893850"/>
            <a:ext cx="3041400" cy="251100"/>
          </a:xfrm>
          <a:prstGeom prst="rightArrow">
            <a:avLst>
              <a:gd fmla="val 50000" name="adj1"/>
              <a:gd fmla="val 50000" name="adj2"/>
            </a:avLst>
          </a:prstGeom>
          <a:solidFill>
            <a:srgbClr val="0B539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23"/>
          <p:cNvSpPr txBox="1"/>
          <p:nvPr/>
        </p:nvSpPr>
        <p:spPr>
          <a:xfrm>
            <a:off x="241650" y="3728700"/>
            <a:ext cx="1289400" cy="615600"/>
          </a:xfrm>
          <a:prstGeom prst="rect">
            <a:avLst/>
          </a:prstGeom>
          <a:solidFill>
            <a:srgbClr val="C9DAF8"/>
          </a:solid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t>10</a:t>
            </a:r>
            <a:r>
              <a:rPr lang="en"/>
              <a:t>) </a:t>
            </a:r>
            <a:r>
              <a:rPr i="1" lang="en"/>
              <a:t>Iterate if necessary</a:t>
            </a:r>
            <a:endParaRPr i="1"/>
          </a:p>
        </p:txBody>
      </p:sp>
      <p:sp>
        <p:nvSpPr>
          <p:cNvPr id="276" name="Google Shape;276;p23"/>
          <p:cNvSpPr/>
          <p:nvPr/>
        </p:nvSpPr>
        <p:spPr>
          <a:xfrm>
            <a:off x="1672175" y="4388550"/>
            <a:ext cx="507900" cy="162000"/>
          </a:xfrm>
          <a:prstGeom prst="rect">
            <a:avLst/>
          </a:prstGeom>
          <a:solidFill>
            <a:srgbClr val="0B539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24"/>
          <p:cNvSpPr/>
          <p:nvPr/>
        </p:nvSpPr>
        <p:spPr>
          <a:xfrm>
            <a:off x="0" y="0"/>
            <a:ext cx="9144000" cy="585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24"/>
          <p:cNvSpPr/>
          <p:nvPr/>
        </p:nvSpPr>
        <p:spPr>
          <a:xfrm>
            <a:off x="0" y="4875400"/>
            <a:ext cx="9144000" cy="268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24"/>
          <p:cNvSpPr/>
          <p:nvPr/>
        </p:nvSpPr>
        <p:spPr>
          <a:xfrm>
            <a:off x="7754050" y="4875402"/>
            <a:ext cx="1389950" cy="268199"/>
          </a:xfrm>
          <a:custGeom>
            <a:rect b="b" l="l" r="r" t="t"/>
            <a:pathLst>
              <a:path extrusionOk="0" h="10160" w="55598">
                <a:moveTo>
                  <a:pt x="55598" y="10160"/>
                </a:moveTo>
                <a:lnTo>
                  <a:pt x="5927" y="10160"/>
                </a:lnTo>
                <a:lnTo>
                  <a:pt x="0" y="0"/>
                </a:lnTo>
                <a:lnTo>
                  <a:pt x="55598" y="0"/>
                </a:lnTo>
                <a:close/>
              </a:path>
            </a:pathLst>
          </a:custGeom>
          <a:solidFill>
            <a:schemeClr val="lt2"/>
          </a:solidFill>
          <a:ln>
            <a:noFill/>
          </a:ln>
        </p:spPr>
      </p:sp>
      <p:pic>
        <p:nvPicPr>
          <p:cNvPr id="284" name="Google Shape;284;p24"/>
          <p:cNvPicPr preferRelativeResize="0"/>
          <p:nvPr/>
        </p:nvPicPr>
        <p:blipFill>
          <a:blip r:embed="rId3">
            <a:alphaModFix/>
          </a:blip>
          <a:stretch>
            <a:fillRect/>
          </a:stretch>
        </p:blipFill>
        <p:spPr>
          <a:xfrm>
            <a:off x="8106850" y="42663"/>
            <a:ext cx="1001876" cy="449175"/>
          </a:xfrm>
          <a:prstGeom prst="rect">
            <a:avLst/>
          </a:prstGeom>
          <a:noFill/>
          <a:ln>
            <a:noFill/>
          </a:ln>
        </p:spPr>
      </p:pic>
      <p:pic>
        <p:nvPicPr>
          <p:cNvPr id="285" name="Google Shape;285;p24"/>
          <p:cNvPicPr preferRelativeResize="0"/>
          <p:nvPr/>
        </p:nvPicPr>
        <p:blipFill rotWithShape="1">
          <a:blip r:embed="rId4">
            <a:alphaModFix/>
          </a:blip>
          <a:srcRect b="21279" l="4938" r="5262" t="22184"/>
          <a:stretch/>
        </p:blipFill>
        <p:spPr>
          <a:xfrm>
            <a:off x="7988300" y="4893075"/>
            <a:ext cx="1065400" cy="232851"/>
          </a:xfrm>
          <a:prstGeom prst="rect">
            <a:avLst/>
          </a:prstGeom>
          <a:noFill/>
          <a:ln>
            <a:noFill/>
          </a:ln>
        </p:spPr>
      </p:pic>
      <p:sp>
        <p:nvSpPr>
          <p:cNvPr id="286" name="Google Shape;286;p24"/>
          <p:cNvSpPr txBox="1"/>
          <p:nvPr/>
        </p:nvSpPr>
        <p:spPr>
          <a:xfrm>
            <a:off x="152400" y="-6450"/>
            <a:ext cx="78036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600">
                <a:solidFill>
                  <a:srgbClr val="FFFFFF"/>
                </a:solidFill>
                <a:latin typeface="Calibri"/>
                <a:ea typeface="Calibri"/>
                <a:cs typeface="Calibri"/>
                <a:sym typeface="Calibri"/>
              </a:rPr>
              <a:t>Machine Learning Model Analysis Results (So Far)</a:t>
            </a:r>
            <a:endParaRPr sz="2600">
              <a:solidFill>
                <a:srgbClr val="FFFFFF"/>
              </a:solidFill>
              <a:latin typeface="Calibri"/>
              <a:ea typeface="Calibri"/>
              <a:cs typeface="Calibri"/>
              <a:sym typeface="Calibri"/>
            </a:endParaRPr>
          </a:p>
        </p:txBody>
      </p:sp>
      <p:pic>
        <p:nvPicPr>
          <p:cNvPr id="287" name="Google Shape;287;p24"/>
          <p:cNvPicPr preferRelativeResize="0"/>
          <p:nvPr/>
        </p:nvPicPr>
        <p:blipFill>
          <a:blip r:embed="rId5">
            <a:alphaModFix/>
          </a:blip>
          <a:stretch>
            <a:fillRect/>
          </a:stretch>
        </p:blipFill>
        <p:spPr>
          <a:xfrm>
            <a:off x="448725" y="985800"/>
            <a:ext cx="3689160" cy="2629925"/>
          </a:xfrm>
          <a:prstGeom prst="rect">
            <a:avLst/>
          </a:prstGeom>
          <a:noFill/>
          <a:ln>
            <a:noFill/>
          </a:ln>
        </p:spPr>
      </p:pic>
      <p:sp>
        <p:nvSpPr>
          <p:cNvPr id="288" name="Google Shape;288;p24"/>
          <p:cNvSpPr txBox="1"/>
          <p:nvPr/>
        </p:nvSpPr>
        <p:spPr>
          <a:xfrm>
            <a:off x="1330700" y="585600"/>
            <a:ext cx="2211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a:solidFill>
                  <a:srgbClr val="666666"/>
                </a:solidFill>
                <a:latin typeface="Calibri"/>
                <a:ea typeface="Calibri"/>
                <a:cs typeface="Calibri"/>
                <a:sym typeface="Calibri"/>
              </a:rPr>
              <a:t>Decision Tree Model</a:t>
            </a:r>
            <a:endParaRPr b="1" i="1">
              <a:solidFill>
                <a:srgbClr val="666666"/>
              </a:solidFill>
              <a:latin typeface="Calibri"/>
              <a:ea typeface="Calibri"/>
              <a:cs typeface="Calibri"/>
              <a:sym typeface="Calibri"/>
            </a:endParaRPr>
          </a:p>
        </p:txBody>
      </p:sp>
      <p:sp>
        <p:nvSpPr>
          <p:cNvPr id="289" name="Google Shape;289;p24"/>
          <p:cNvSpPr txBox="1"/>
          <p:nvPr/>
        </p:nvSpPr>
        <p:spPr>
          <a:xfrm>
            <a:off x="5276150" y="593650"/>
            <a:ext cx="3478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a:solidFill>
                  <a:srgbClr val="666666"/>
                </a:solidFill>
                <a:latin typeface="Calibri"/>
                <a:ea typeface="Calibri"/>
                <a:cs typeface="Calibri"/>
                <a:sym typeface="Calibri"/>
              </a:rPr>
              <a:t>Confusion Matrix and Classification Report</a:t>
            </a:r>
            <a:endParaRPr b="1" i="1">
              <a:solidFill>
                <a:srgbClr val="666666"/>
              </a:solidFill>
              <a:latin typeface="Calibri"/>
              <a:ea typeface="Calibri"/>
              <a:cs typeface="Calibri"/>
              <a:sym typeface="Calibri"/>
            </a:endParaRPr>
          </a:p>
        </p:txBody>
      </p:sp>
      <p:sp>
        <p:nvSpPr>
          <p:cNvPr id="290" name="Google Shape;290;p24"/>
          <p:cNvSpPr txBox="1"/>
          <p:nvPr/>
        </p:nvSpPr>
        <p:spPr>
          <a:xfrm>
            <a:off x="4999850" y="3930900"/>
            <a:ext cx="38337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200">
                <a:solidFill>
                  <a:srgbClr val="666666"/>
                </a:solidFill>
                <a:latin typeface="Calibri"/>
                <a:ea typeface="Calibri"/>
                <a:cs typeface="Calibri"/>
                <a:sym typeface="Calibri"/>
              </a:rPr>
              <a:t>Confusion matrix and classification report. The model is currently very accurate and managed to predict 48 out of 51 animals adopted and all animals not adopted correctly</a:t>
            </a:r>
            <a:endParaRPr i="1" sz="1200">
              <a:solidFill>
                <a:srgbClr val="666666"/>
              </a:solidFill>
              <a:latin typeface="Calibri"/>
              <a:ea typeface="Calibri"/>
              <a:cs typeface="Calibri"/>
              <a:sym typeface="Calibri"/>
            </a:endParaRPr>
          </a:p>
        </p:txBody>
      </p:sp>
      <p:sp>
        <p:nvSpPr>
          <p:cNvPr id="291" name="Google Shape;291;p24"/>
          <p:cNvSpPr txBox="1"/>
          <p:nvPr/>
        </p:nvSpPr>
        <p:spPr>
          <a:xfrm>
            <a:off x="124850" y="3582400"/>
            <a:ext cx="46227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200">
                <a:solidFill>
                  <a:srgbClr val="666666"/>
                </a:solidFill>
                <a:latin typeface="Calibri"/>
                <a:ea typeface="Calibri"/>
                <a:cs typeface="Calibri"/>
                <a:sym typeface="Calibri"/>
              </a:rPr>
              <a:t>Plot of the current </a:t>
            </a:r>
            <a:r>
              <a:rPr i="1" lang="en" sz="1200">
                <a:solidFill>
                  <a:srgbClr val="666666"/>
                </a:solidFill>
                <a:latin typeface="Calibri"/>
                <a:ea typeface="Calibri"/>
                <a:cs typeface="Calibri"/>
                <a:sym typeface="Calibri"/>
              </a:rPr>
              <a:t>iteration</a:t>
            </a:r>
            <a:r>
              <a:rPr i="1" lang="en" sz="1200">
                <a:solidFill>
                  <a:srgbClr val="666666"/>
                </a:solidFill>
                <a:latin typeface="Calibri"/>
                <a:ea typeface="Calibri"/>
                <a:cs typeface="Calibri"/>
                <a:sym typeface="Calibri"/>
              </a:rPr>
              <a:t> of the decision tree model. The goal is to progressively split and separate samples with a more similar structure that will result in more pure subsets of data. The tree ends up with a series of branches (i.e. questions and answers) that eventually lead to a classification prediction representing a probability of a particular outcome. </a:t>
            </a:r>
            <a:endParaRPr i="1" sz="1200">
              <a:solidFill>
                <a:srgbClr val="666666"/>
              </a:solidFill>
              <a:latin typeface="Calibri"/>
              <a:ea typeface="Calibri"/>
              <a:cs typeface="Calibri"/>
              <a:sym typeface="Calibri"/>
            </a:endParaRPr>
          </a:p>
        </p:txBody>
      </p:sp>
      <p:pic>
        <p:nvPicPr>
          <p:cNvPr id="292" name="Google Shape;292;p24"/>
          <p:cNvPicPr preferRelativeResize="0"/>
          <p:nvPr/>
        </p:nvPicPr>
        <p:blipFill>
          <a:blip r:embed="rId6">
            <a:alphaModFix/>
          </a:blip>
          <a:stretch>
            <a:fillRect/>
          </a:stretch>
        </p:blipFill>
        <p:spPr>
          <a:xfrm>
            <a:off x="4829375" y="885175"/>
            <a:ext cx="4004175" cy="3003125"/>
          </a:xfrm>
          <a:prstGeom prst="rect">
            <a:avLst/>
          </a:prstGeom>
          <a:noFill/>
          <a:ln>
            <a:noFill/>
          </a:ln>
        </p:spPr>
      </p:pic>
      <p:sp>
        <p:nvSpPr>
          <p:cNvPr id="293" name="Google Shape;293;p24"/>
          <p:cNvSpPr txBox="1"/>
          <p:nvPr/>
        </p:nvSpPr>
        <p:spPr>
          <a:xfrm>
            <a:off x="7260150" y="1176425"/>
            <a:ext cx="16878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200">
                <a:solidFill>
                  <a:srgbClr val="666666"/>
                </a:solidFill>
                <a:latin typeface="Calibri"/>
                <a:ea typeface="Calibri"/>
                <a:cs typeface="Calibri"/>
                <a:sym typeface="Calibri"/>
              </a:rPr>
              <a:t>Adopted = 1</a:t>
            </a:r>
            <a:endParaRPr i="1" sz="1200">
              <a:solidFill>
                <a:srgbClr val="666666"/>
              </a:solidFill>
              <a:latin typeface="Calibri"/>
              <a:ea typeface="Calibri"/>
              <a:cs typeface="Calibri"/>
              <a:sym typeface="Calibri"/>
            </a:endParaRPr>
          </a:p>
          <a:p>
            <a:pPr indent="0" lvl="0" marL="0" rtl="0" algn="l">
              <a:spcBef>
                <a:spcPts val="0"/>
              </a:spcBef>
              <a:spcAft>
                <a:spcPts val="0"/>
              </a:spcAft>
              <a:buNone/>
            </a:pPr>
            <a:r>
              <a:rPr i="1" lang="en" sz="1200">
                <a:solidFill>
                  <a:srgbClr val="666666"/>
                </a:solidFill>
                <a:latin typeface="Calibri"/>
                <a:ea typeface="Calibri"/>
                <a:cs typeface="Calibri"/>
                <a:sym typeface="Calibri"/>
              </a:rPr>
              <a:t>Not Adopted = 0</a:t>
            </a:r>
            <a:endParaRPr i="1" sz="1200">
              <a:solidFill>
                <a:srgbClr val="666666"/>
              </a:solidFill>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25"/>
          <p:cNvSpPr/>
          <p:nvPr/>
        </p:nvSpPr>
        <p:spPr>
          <a:xfrm>
            <a:off x="0" y="0"/>
            <a:ext cx="9144000" cy="585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25"/>
          <p:cNvSpPr/>
          <p:nvPr/>
        </p:nvSpPr>
        <p:spPr>
          <a:xfrm>
            <a:off x="0" y="4875400"/>
            <a:ext cx="9144000" cy="268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25"/>
          <p:cNvSpPr/>
          <p:nvPr/>
        </p:nvSpPr>
        <p:spPr>
          <a:xfrm>
            <a:off x="7754050" y="4875402"/>
            <a:ext cx="1389950" cy="268199"/>
          </a:xfrm>
          <a:custGeom>
            <a:rect b="b" l="l" r="r" t="t"/>
            <a:pathLst>
              <a:path extrusionOk="0" h="10160" w="55598">
                <a:moveTo>
                  <a:pt x="55598" y="10160"/>
                </a:moveTo>
                <a:lnTo>
                  <a:pt x="5927" y="10160"/>
                </a:lnTo>
                <a:lnTo>
                  <a:pt x="0" y="0"/>
                </a:lnTo>
                <a:lnTo>
                  <a:pt x="55598" y="0"/>
                </a:lnTo>
                <a:close/>
              </a:path>
            </a:pathLst>
          </a:custGeom>
          <a:solidFill>
            <a:schemeClr val="lt2"/>
          </a:solidFill>
          <a:ln>
            <a:noFill/>
          </a:ln>
        </p:spPr>
      </p:sp>
      <p:pic>
        <p:nvPicPr>
          <p:cNvPr id="301" name="Google Shape;301;p25"/>
          <p:cNvPicPr preferRelativeResize="0"/>
          <p:nvPr/>
        </p:nvPicPr>
        <p:blipFill>
          <a:blip r:embed="rId3">
            <a:alphaModFix/>
          </a:blip>
          <a:stretch>
            <a:fillRect/>
          </a:stretch>
        </p:blipFill>
        <p:spPr>
          <a:xfrm>
            <a:off x="8106850" y="42663"/>
            <a:ext cx="1001876" cy="449175"/>
          </a:xfrm>
          <a:prstGeom prst="rect">
            <a:avLst/>
          </a:prstGeom>
          <a:noFill/>
          <a:ln>
            <a:noFill/>
          </a:ln>
        </p:spPr>
      </p:pic>
      <p:pic>
        <p:nvPicPr>
          <p:cNvPr id="302" name="Google Shape;302;p25"/>
          <p:cNvPicPr preferRelativeResize="0"/>
          <p:nvPr/>
        </p:nvPicPr>
        <p:blipFill rotWithShape="1">
          <a:blip r:embed="rId4">
            <a:alphaModFix/>
          </a:blip>
          <a:srcRect b="21279" l="4938" r="5262" t="22184"/>
          <a:stretch/>
        </p:blipFill>
        <p:spPr>
          <a:xfrm>
            <a:off x="7988300" y="4893075"/>
            <a:ext cx="1065400" cy="232851"/>
          </a:xfrm>
          <a:prstGeom prst="rect">
            <a:avLst/>
          </a:prstGeom>
          <a:noFill/>
          <a:ln>
            <a:noFill/>
          </a:ln>
        </p:spPr>
      </p:pic>
      <p:sp>
        <p:nvSpPr>
          <p:cNvPr id="303" name="Google Shape;303;p25"/>
          <p:cNvSpPr txBox="1"/>
          <p:nvPr/>
        </p:nvSpPr>
        <p:spPr>
          <a:xfrm>
            <a:off x="152400" y="-6450"/>
            <a:ext cx="78036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600">
                <a:solidFill>
                  <a:srgbClr val="FFFFFF"/>
                </a:solidFill>
                <a:latin typeface="Calibri"/>
                <a:ea typeface="Calibri"/>
                <a:cs typeface="Calibri"/>
                <a:sym typeface="Calibri"/>
              </a:rPr>
              <a:t>Storyboard for Tableau Dashboard Outline</a:t>
            </a:r>
            <a:endParaRPr sz="2600">
              <a:solidFill>
                <a:srgbClr val="FFFFFF"/>
              </a:solidFill>
              <a:latin typeface="Calibri"/>
              <a:ea typeface="Calibri"/>
              <a:cs typeface="Calibri"/>
              <a:sym typeface="Calibri"/>
            </a:endParaRPr>
          </a:p>
        </p:txBody>
      </p:sp>
      <p:sp>
        <p:nvSpPr>
          <p:cNvPr id="304" name="Google Shape;304;p25"/>
          <p:cNvSpPr/>
          <p:nvPr/>
        </p:nvSpPr>
        <p:spPr>
          <a:xfrm>
            <a:off x="952500" y="654613"/>
            <a:ext cx="1141500" cy="2268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100"/>
              <a:t>Selection menu (dropdown or checkbox combo filters for each variable in dataset - controls all relevant  chart displays)</a:t>
            </a:r>
            <a:endParaRPr sz="1100"/>
          </a:p>
        </p:txBody>
      </p:sp>
      <p:sp>
        <p:nvSpPr>
          <p:cNvPr id="305" name="Google Shape;305;p25"/>
          <p:cNvSpPr/>
          <p:nvPr/>
        </p:nvSpPr>
        <p:spPr>
          <a:xfrm>
            <a:off x="76200" y="654613"/>
            <a:ext cx="832500" cy="1104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100"/>
              <a:t>Total animal count</a:t>
            </a:r>
            <a:endParaRPr sz="1100"/>
          </a:p>
        </p:txBody>
      </p:sp>
      <p:sp>
        <p:nvSpPr>
          <p:cNvPr id="306" name="Google Shape;306;p25"/>
          <p:cNvSpPr/>
          <p:nvPr/>
        </p:nvSpPr>
        <p:spPr>
          <a:xfrm>
            <a:off x="76200" y="1818663"/>
            <a:ext cx="832500" cy="1104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100"/>
              <a:t>Total currently selected animal count</a:t>
            </a:r>
            <a:endParaRPr sz="1100"/>
          </a:p>
        </p:txBody>
      </p:sp>
      <p:sp>
        <p:nvSpPr>
          <p:cNvPr id="307" name="Google Shape;307;p25"/>
          <p:cNvSpPr/>
          <p:nvPr/>
        </p:nvSpPr>
        <p:spPr>
          <a:xfrm>
            <a:off x="76200" y="4533238"/>
            <a:ext cx="1103400" cy="310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Data table</a:t>
            </a:r>
            <a:endParaRPr sz="1300"/>
          </a:p>
        </p:txBody>
      </p:sp>
      <p:sp>
        <p:nvSpPr>
          <p:cNvPr id="308" name="Google Shape;308;p25"/>
          <p:cNvSpPr/>
          <p:nvPr/>
        </p:nvSpPr>
        <p:spPr>
          <a:xfrm>
            <a:off x="1237438" y="4533238"/>
            <a:ext cx="5637600" cy="310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Tabs for each individual chart</a:t>
            </a:r>
            <a:endParaRPr/>
          </a:p>
        </p:txBody>
      </p:sp>
      <p:sp>
        <p:nvSpPr>
          <p:cNvPr id="309" name="Google Shape;309;p25"/>
          <p:cNvSpPr/>
          <p:nvPr/>
        </p:nvSpPr>
        <p:spPr>
          <a:xfrm>
            <a:off x="8043425" y="4536700"/>
            <a:ext cx="1065300" cy="310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Story</a:t>
            </a:r>
            <a:endParaRPr/>
          </a:p>
        </p:txBody>
      </p:sp>
      <p:sp>
        <p:nvSpPr>
          <p:cNvPr id="310" name="Google Shape;310;p25"/>
          <p:cNvSpPr/>
          <p:nvPr/>
        </p:nvSpPr>
        <p:spPr>
          <a:xfrm>
            <a:off x="6932863" y="4536700"/>
            <a:ext cx="1065300" cy="310500"/>
          </a:xfrm>
          <a:prstGeom prst="rect">
            <a:avLst/>
          </a:prstGeom>
          <a:solidFill>
            <a:schemeClr val="lt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Dashboard</a:t>
            </a:r>
            <a:endParaRPr/>
          </a:p>
        </p:txBody>
      </p:sp>
      <p:sp>
        <p:nvSpPr>
          <p:cNvPr id="311" name="Google Shape;311;p25"/>
          <p:cNvSpPr txBox="1"/>
          <p:nvPr/>
        </p:nvSpPr>
        <p:spPr>
          <a:xfrm>
            <a:off x="4137275" y="4524413"/>
            <a:ext cx="28416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sz="900"/>
              <a:t>Selectable </a:t>
            </a:r>
            <a:r>
              <a:rPr b="1" i="1" lang="en" sz="900"/>
              <a:t>Tabs in Tableau to further explore</a:t>
            </a:r>
            <a:endParaRPr b="1" i="1" sz="900"/>
          </a:p>
        </p:txBody>
      </p:sp>
      <p:sp>
        <p:nvSpPr>
          <p:cNvPr id="312" name="Google Shape;312;p25"/>
          <p:cNvSpPr/>
          <p:nvPr/>
        </p:nvSpPr>
        <p:spPr>
          <a:xfrm>
            <a:off x="76200" y="2991675"/>
            <a:ext cx="2017800" cy="1481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Data table mini-inset (results filter based on selection menu above, searchable/scrollable)</a:t>
            </a:r>
            <a:endParaRPr/>
          </a:p>
        </p:txBody>
      </p:sp>
      <p:sp>
        <p:nvSpPr>
          <p:cNvPr id="313" name="Google Shape;313;p25"/>
          <p:cNvSpPr/>
          <p:nvPr/>
        </p:nvSpPr>
        <p:spPr>
          <a:xfrm>
            <a:off x="3963000" y="1918625"/>
            <a:ext cx="1615500" cy="1239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t>Heat map of outcome type count vs months of the year</a:t>
            </a:r>
            <a:endParaRPr sz="1200"/>
          </a:p>
        </p:txBody>
      </p:sp>
      <p:sp>
        <p:nvSpPr>
          <p:cNvPr id="314" name="Google Shape;314;p25"/>
          <p:cNvSpPr/>
          <p:nvPr/>
        </p:nvSpPr>
        <p:spPr>
          <a:xfrm>
            <a:off x="3944150" y="661900"/>
            <a:ext cx="1615500" cy="1174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t>Heat map of outcome type count vs days of the week</a:t>
            </a:r>
            <a:endParaRPr sz="1200"/>
          </a:p>
        </p:txBody>
      </p:sp>
      <p:sp>
        <p:nvSpPr>
          <p:cNvPr id="315" name="Google Shape;315;p25"/>
          <p:cNvSpPr/>
          <p:nvPr/>
        </p:nvSpPr>
        <p:spPr>
          <a:xfrm>
            <a:off x="5655275" y="1992250"/>
            <a:ext cx="3398400" cy="2458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Multiple correlation matrixes/heat maps for adoption outcome type count vs each variable (animal type, breed, color, age on intake, age on outcome, sex on intake, sex on outcome)</a:t>
            </a:r>
            <a:endParaRPr/>
          </a:p>
        </p:txBody>
      </p:sp>
      <p:sp>
        <p:nvSpPr>
          <p:cNvPr id="316" name="Google Shape;316;p25"/>
          <p:cNvSpPr txBox="1"/>
          <p:nvPr/>
        </p:nvSpPr>
        <p:spPr>
          <a:xfrm>
            <a:off x="4218913" y="564650"/>
            <a:ext cx="14643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sz="900">
                <a:solidFill>
                  <a:schemeClr val="dk1"/>
                </a:solidFill>
              </a:rPr>
              <a:t>Temporal impacts on intake and outcome</a:t>
            </a:r>
            <a:endParaRPr b="1" i="1" sz="900">
              <a:solidFill>
                <a:schemeClr val="dk1"/>
              </a:solidFill>
            </a:endParaRPr>
          </a:p>
        </p:txBody>
      </p:sp>
      <p:cxnSp>
        <p:nvCxnSpPr>
          <p:cNvPr id="317" name="Google Shape;317;p25"/>
          <p:cNvCxnSpPr/>
          <p:nvPr/>
        </p:nvCxnSpPr>
        <p:spPr>
          <a:xfrm>
            <a:off x="5655275" y="3221500"/>
            <a:ext cx="3398400" cy="0"/>
          </a:xfrm>
          <a:prstGeom prst="straightConnector1">
            <a:avLst/>
          </a:prstGeom>
          <a:noFill/>
          <a:ln cap="flat" cmpd="sng" w="9525">
            <a:solidFill>
              <a:schemeClr val="dk2"/>
            </a:solidFill>
            <a:prstDash val="solid"/>
            <a:round/>
            <a:headEnd len="med" w="med" type="none"/>
            <a:tailEnd len="med" w="med" type="none"/>
          </a:ln>
        </p:spPr>
      </p:cxnSp>
      <p:cxnSp>
        <p:nvCxnSpPr>
          <p:cNvPr id="318" name="Google Shape;318;p25"/>
          <p:cNvCxnSpPr/>
          <p:nvPr/>
        </p:nvCxnSpPr>
        <p:spPr>
          <a:xfrm>
            <a:off x="6741000" y="2011450"/>
            <a:ext cx="0" cy="2420100"/>
          </a:xfrm>
          <a:prstGeom prst="straightConnector1">
            <a:avLst/>
          </a:prstGeom>
          <a:noFill/>
          <a:ln cap="flat" cmpd="sng" w="9525">
            <a:solidFill>
              <a:schemeClr val="dk2"/>
            </a:solidFill>
            <a:prstDash val="solid"/>
            <a:round/>
            <a:headEnd len="med" w="med" type="none"/>
            <a:tailEnd len="med" w="med" type="none"/>
          </a:ln>
        </p:spPr>
      </p:cxnSp>
      <p:cxnSp>
        <p:nvCxnSpPr>
          <p:cNvPr id="319" name="Google Shape;319;p25"/>
          <p:cNvCxnSpPr/>
          <p:nvPr/>
        </p:nvCxnSpPr>
        <p:spPr>
          <a:xfrm>
            <a:off x="7923475" y="2011450"/>
            <a:ext cx="0" cy="2420100"/>
          </a:xfrm>
          <a:prstGeom prst="straightConnector1">
            <a:avLst/>
          </a:prstGeom>
          <a:noFill/>
          <a:ln cap="flat" cmpd="sng" w="9525">
            <a:solidFill>
              <a:schemeClr val="dk2"/>
            </a:solidFill>
            <a:prstDash val="solid"/>
            <a:round/>
            <a:headEnd len="med" w="med" type="none"/>
            <a:tailEnd len="med" w="med" type="none"/>
          </a:ln>
        </p:spPr>
      </p:cxnSp>
      <p:sp>
        <p:nvSpPr>
          <p:cNvPr id="320" name="Google Shape;320;p25"/>
          <p:cNvSpPr/>
          <p:nvPr/>
        </p:nvSpPr>
        <p:spPr>
          <a:xfrm>
            <a:off x="3944150" y="3221525"/>
            <a:ext cx="1615500" cy="1239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t>Time in shelter vs. count per outcome type (multi-line graph)</a:t>
            </a:r>
            <a:endParaRPr sz="1200"/>
          </a:p>
        </p:txBody>
      </p:sp>
      <p:sp>
        <p:nvSpPr>
          <p:cNvPr id="321" name="Google Shape;321;p25"/>
          <p:cNvSpPr/>
          <p:nvPr/>
        </p:nvSpPr>
        <p:spPr>
          <a:xfrm>
            <a:off x="2144875" y="661900"/>
            <a:ext cx="1748400" cy="1174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Pie chart showing counts by outcome type</a:t>
            </a:r>
            <a:endParaRPr/>
          </a:p>
        </p:txBody>
      </p:sp>
      <p:sp>
        <p:nvSpPr>
          <p:cNvPr id="322" name="Google Shape;322;p25"/>
          <p:cNvSpPr/>
          <p:nvPr/>
        </p:nvSpPr>
        <p:spPr>
          <a:xfrm>
            <a:off x="2137800" y="1913000"/>
            <a:ext cx="1748400" cy="1239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Animal type vs. intake count bar chart</a:t>
            </a:r>
            <a:endParaRPr/>
          </a:p>
        </p:txBody>
      </p:sp>
      <p:sp>
        <p:nvSpPr>
          <p:cNvPr id="323" name="Google Shape;323;p25"/>
          <p:cNvSpPr/>
          <p:nvPr/>
        </p:nvSpPr>
        <p:spPr>
          <a:xfrm>
            <a:off x="5650075" y="665750"/>
            <a:ext cx="1666500" cy="1239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300"/>
              <a:t>Age upon intake vs. count per outcome type (multi-line graph)</a:t>
            </a:r>
            <a:endParaRPr sz="1300"/>
          </a:p>
        </p:txBody>
      </p:sp>
      <p:sp>
        <p:nvSpPr>
          <p:cNvPr id="324" name="Google Shape;324;p25"/>
          <p:cNvSpPr/>
          <p:nvPr/>
        </p:nvSpPr>
        <p:spPr>
          <a:xfrm>
            <a:off x="7371625" y="665750"/>
            <a:ext cx="1682100" cy="1239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300"/>
              <a:t>Age upon outcome vs. count per outcome type (multi-line graph)</a:t>
            </a:r>
            <a:endParaRPr sz="1300"/>
          </a:p>
        </p:txBody>
      </p:sp>
      <p:sp>
        <p:nvSpPr>
          <p:cNvPr id="325" name="Google Shape;325;p25"/>
          <p:cNvSpPr/>
          <p:nvPr/>
        </p:nvSpPr>
        <p:spPr>
          <a:xfrm>
            <a:off x="2144875" y="3223125"/>
            <a:ext cx="1748400" cy="1239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Animal type vs. time in shelter bar chart</a:t>
            </a:r>
            <a:endParaRPr/>
          </a:p>
        </p:txBody>
      </p:sp>
      <p:sp>
        <p:nvSpPr>
          <p:cNvPr id="326" name="Google Shape;326;p25"/>
          <p:cNvSpPr txBox="1"/>
          <p:nvPr/>
        </p:nvSpPr>
        <p:spPr>
          <a:xfrm>
            <a:off x="5907325" y="1893075"/>
            <a:ext cx="31464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sz="900">
                <a:solidFill>
                  <a:schemeClr val="dk1"/>
                </a:solidFill>
              </a:rPr>
              <a:t>Adoption outcome is target variable and most important to see relationships with all other variables, multiple smaller charts here need to be heat maps as vs. categorical variables remaining</a:t>
            </a:r>
            <a:endParaRPr b="1" i="1" sz="900">
              <a:solidFill>
                <a:schemeClr val="dk1"/>
              </a:solidFill>
            </a:endParaRPr>
          </a:p>
        </p:txBody>
      </p:sp>
      <p:sp>
        <p:nvSpPr>
          <p:cNvPr id="327" name="Google Shape;327;p25"/>
          <p:cNvSpPr/>
          <p:nvPr/>
        </p:nvSpPr>
        <p:spPr>
          <a:xfrm>
            <a:off x="3819738" y="4533250"/>
            <a:ext cx="352800" cy="352800"/>
          </a:xfrm>
          <a:prstGeom prst="ellipse">
            <a:avLst/>
          </a:prstGeom>
          <a:solidFill>
            <a:srgbClr val="FF99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000">
                <a:latin typeface="Calibri"/>
                <a:ea typeface="Calibri"/>
                <a:cs typeface="Calibri"/>
                <a:sym typeface="Calibri"/>
              </a:rPr>
              <a:t>6</a:t>
            </a:r>
            <a:endParaRPr b="1" sz="1000">
              <a:latin typeface="Calibri"/>
              <a:ea typeface="Calibri"/>
              <a:cs typeface="Calibri"/>
              <a:sym typeface="Calibri"/>
            </a:endParaRPr>
          </a:p>
        </p:txBody>
      </p:sp>
      <p:sp>
        <p:nvSpPr>
          <p:cNvPr id="328" name="Google Shape;328;p25"/>
          <p:cNvSpPr/>
          <p:nvPr/>
        </p:nvSpPr>
        <p:spPr>
          <a:xfrm>
            <a:off x="76200" y="665750"/>
            <a:ext cx="2017800" cy="3807600"/>
          </a:xfrm>
          <a:prstGeom prst="rect">
            <a:avLst/>
          </a:prstGeom>
          <a:no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25"/>
          <p:cNvSpPr/>
          <p:nvPr/>
        </p:nvSpPr>
        <p:spPr>
          <a:xfrm>
            <a:off x="0" y="585600"/>
            <a:ext cx="352800" cy="352800"/>
          </a:xfrm>
          <a:prstGeom prst="ellipse">
            <a:avLst/>
          </a:prstGeom>
          <a:solidFill>
            <a:srgbClr val="FFFF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000">
                <a:latin typeface="Calibri"/>
                <a:ea typeface="Calibri"/>
                <a:cs typeface="Calibri"/>
                <a:sym typeface="Calibri"/>
              </a:rPr>
              <a:t>1</a:t>
            </a:r>
            <a:endParaRPr b="1" sz="1000">
              <a:latin typeface="Calibri"/>
              <a:ea typeface="Calibri"/>
              <a:cs typeface="Calibri"/>
              <a:sym typeface="Calibri"/>
            </a:endParaRPr>
          </a:p>
        </p:txBody>
      </p:sp>
      <p:sp>
        <p:nvSpPr>
          <p:cNvPr id="330" name="Google Shape;330;p25"/>
          <p:cNvSpPr txBox="1"/>
          <p:nvPr/>
        </p:nvSpPr>
        <p:spPr>
          <a:xfrm>
            <a:off x="303275" y="564650"/>
            <a:ext cx="17484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sz="900">
                <a:solidFill>
                  <a:schemeClr val="dk1"/>
                </a:solidFill>
              </a:rPr>
              <a:t>D</a:t>
            </a:r>
            <a:r>
              <a:rPr b="1" i="1" lang="en" sz="900">
                <a:solidFill>
                  <a:schemeClr val="dk1"/>
                </a:solidFill>
              </a:rPr>
              <a:t>ata count and selection tool makes sense to start</a:t>
            </a:r>
            <a:endParaRPr b="1" i="1" sz="900">
              <a:solidFill>
                <a:schemeClr val="dk1"/>
              </a:solidFill>
            </a:endParaRPr>
          </a:p>
        </p:txBody>
      </p:sp>
      <p:sp>
        <p:nvSpPr>
          <p:cNvPr id="331" name="Google Shape;331;p25"/>
          <p:cNvSpPr/>
          <p:nvPr/>
        </p:nvSpPr>
        <p:spPr>
          <a:xfrm>
            <a:off x="2161900" y="647700"/>
            <a:ext cx="1748400" cy="3807600"/>
          </a:xfrm>
          <a:prstGeom prst="rect">
            <a:avLst/>
          </a:prstGeom>
          <a:noFill/>
          <a:ln cap="flat" cmpd="sng" w="952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25"/>
          <p:cNvSpPr txBox="1"/>
          <p:nvPr/>
        </p:nvSpPr>
        <p:spPr>
          <a:xfrm>
            <a:off x="2388863" y="578550"/>
            <a:ext cx="17484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sz="900">
                <a:solidFill>
                  <a:schemeClr val="dk1"/>
                </a:solidFill>
              </a:rPr>
              <a:t>High level overview charts of data</a:t>
            </a:r>
            <a:endParaRPr b="1" i="1" sz="900">
              <a:solidFill>
                <a:schemeClr val="dk1"/>
              </a:solidFill>
            </a:endParaRPr>
          </a:p>
        </p:txBody>
      </p:sp>
      <p:sp>
        <p:nvSpPr>
          <p:cNvPr id="333" name="Google Shape;333;p25"/>
          <p:cNvSpPr/>
          <p:nvPr/>
        </p:nvSpPr>
        <p:spPr>
          <a:xfrm>
            <a:off x="2094000" y="585600"/>
            <a:ext cx="352800" cy="352800"/>
          </a:xfrm>
          <a:prstGeom prst="ellipse">
            <a:avLst/>
          </a:prstGeom>
          <a:solidFill>
            <a:srgbClr val="00FF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000">
                <a:latin typeface="Calibri"/>
                <a:ea typeface="Calibri"/>
                <a:cs typeface="Calibri"/>
                <a:sym typeface="Calibri"/>
              </a:rPr>
              <a:t>2</a:t>
            </a:r>
            <a:endParaRPr b="1" sz="1000">
              <a:latin typeface="Calibri"/>
              <a:ea typeface="Calibri"/>
              <a:cs typeface="Calibri"/>
              <a:sym typeface="Calibri"/>
            </a:endParaRPr>
          </a:p>
        </p:txBody>
      </p:sp>
      <p:sp>
        <p:nvSpPr>
          <p:cNvPr id="334" name="Google Shape;334;p25"/>
          <p:cNvSpPr/>
          <p:nvPr/>
        </p:nvSpPr>
        <p:spPr>
          <a:xfrm>
            <a:off x="3944151" y="655625"/>
            <a:ext cx="1615500" cy="3807600"/>
          </a:xfrm>
          <a:prstGeom prst="rect">
            <a:avLst/>
          </a:prstGeom>
          <a:noFill/>
          <a:ln cap="flat" cmpd="sng" w="9525">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25"/>
          <p:cNvSpPr/>
          <p:nvPr/>
        </p:nvSpPr>
        <p:spPr>
          <a:xfrm>
            <a:off x="3944150" y="539250"/>
            <a:ext cx="352800" cy="352800"/>
          </a:xfrm>
          <a:prstGeom prst="ellipse">
            <a:avLst/>
          </a:prstGeom>
          <a:solidFill>
            <a:srgbClr val="FF00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000">
                <a:latin typeface="Calibri"/>
                <a:ea typeface="Calibri"/>
                <a:cs typeface="Calibri"/>
                <a:sym typeface="Calibri"/>
              </a:rPr>
              <a:t>3</a:t>
            </a:r>
            <a:endParaRPr b="1" sz="1000">
              <a:latin typeface="Calibri"/>
              <a:ea typeface="Calibri"/>
              <a:cs typeface="Calibri"/>
              <a:sym typeface="Calibri"/>
            </a:endParaRPr>
          </a:p>
        </p:txBody>
      </p:sp>
      <p:sp>
        <p:nvSpPr>
          <p:cNvPr id="336" name="Google Shape;336;p25"/>
          <p:cNvSpPr/>
          <p:nvPr/>
        </p:nvSpPr>
        <p:spPr>
          <a:xfrm>
            <a:off x="5657900" y="657350"/>
            <a:ext cx="3398400" cy="1239300"/>
          </a:xfrm>
          <a:prstGeom prst="rect">
            <a:avLst/>
          </a:prstGeom>
          <a:noFill/>
          <a:ln cap="flat" cmpd="sng" w="9525">
            <a:solidFill>
              <a:srgbClr val="00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25"/>
          <p:cNvSpPr/>
          <p:nvPr/>
        </p:nvSpPr>
        <p:spPr>
          <a:xfrm>
            <a:off x="5657888" y="539250"/>
            <a:ext cx="352800" cy="352800"/>
          </a:xfrm>
          <a:prstGeom prst="ellipse">
            <a:avLst/>
          </a:prstGeom>
          <a:solidFill>
            <a:srgbClr val="00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000">
                <a:latin typeface="Calibri"/>
                <a:ea typeface="Calibri"/>
                <a:cs typeface="Calibri"/>
                <a:sym typeface="Calibri"/>
              </a:rPr>
              <a:t>4</a:t>
            </a:r>
            <a:endParaRPr b="1" sz="1000">
              <a:latin typeface="Calibri"/>
              <a:ea typeface="Calibri"/>
              <a:cs typeface="Calibri"/>
              <a:sym typeface="Calibri"/>
            </a:endParaRPr>
          </a:p>
        </p:txBody>
      </p:sp>
      <p:sp>
        <p:nvSpPr>
          <p:cNvPr id="338" name="Google Shape;338;p25"/>
          <p:cNvSpPr txBox="1"/>
          <p:nvPr/>
        </p:nvSpPr>
        <p:spPr>
          <a:xfrm>
            <a:off x="5991850" y="531150"/>
            <a:ext cx="14643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sz="900">
                <a:solidFill>
                  <a:schemeClr val="dk1"/>
                </a:solidFill>
              </a:rPr>
              <a:t>Age specific controls on intake and outcome</a:t>
            </a:r>
            <a:endParaRPr b="1" i="1" sz="900">
              <a:solidFill>
                <a:schemeClr val="dk1"/>
              </a:solidFill>
            </a:endParaRPr>
          </a:p>
        </p:txBody>
      </p:sp>
      <p:sp>
        <p:nvSpPr>
          <p:cNvPr id="339" name="Google Shape;339;p25"/>
          <p:cNvSpPr/>
          <p:nvPr/>
        </p:nvSpPr>
        <p:spPr>
          <a:xfrm>
            <a:off x="5655250" y="1985200"/>
            <a:ext cx="3398400" cy="24585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25"/>
          <p:cNvSpPr/>
          <p:nvPr/>
        </p:nvSpPr>
        <p:spPr>
          <a:xfrm>
            <a:off x="5578488" y="1947525"/>
            <a:ext cx="352800" cy="352800"/>
          </a:xfrm>
          <a:prstGeom prst="ellipse">
            <a:avLst/>
          </a:prstGeom>
          <a:solidFill>
            <a:srgbClr val="FF00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000">
                <a:latin typeface="Calibri"/>
                <a:ea typeface="Calibri"/>
                <a:cs typeface="Calibri"/>
                <a:sym typeface="Calibri"/>
              </a:rPr>
              <a:t>5</a:t>
            </a:r>
            <a:endParaRPr b="1" sz="1000">
              <a:latin typeface="Calibri"/>
              <a:ea typeface="Calibri"/>
              <a:cs typeface="Calibri"/>
              <a:sym typeface="Calibri"/>
            </a:endParaRPr>
          </a:p>
        </p:txBody>
      </p:sp>
      <p:sp>
        <p:nvSpPr>
          <p:cNvPr id="341" name="Google Shape;341;p25"/>
          <p:cNvSpPr/>
          <p:nvPr/>
        </p:nvSpPr>
        <p:spPr>
          <a:xfrm>
            <a:off x="76200" y="4533175"/>
            <a:ext cx="9067800" cy="323100"/>
          </a:xfrm>
          <a:prstGeom prst="rect">
            <a:avLst/>
          </a:prstGeom>
          <a:no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4"/>
          <p:cNvSpPr/>
          <p:nvPr/>
        </p:nvSpPr>
        <p:spPr>
          <a:xfrm>
            <a:off x="0" y="0"/>
            <a:ext cx="9144000" cy="585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4"/>
          <p:cNvSpPr/>
          <p:nvPr/>
        </p:nvSpPr>
        <p:spPr>
          <a:xfrm>
            <a:off x="0" y="4875400"/>
            <a:ext cx="9144000" cy="268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4"/>
          <p:cNvSpPr/>
          <p:nvPr/>
        </p:nvSpPr>
        <p:spPr>
          <a:xfrm>
            <a:off x="7754050" y="4875402"/>
            <a:ext cx="1389950" cy="268199"/>
          </a:xfrm>
          <a:custGeom>
            <a:rect b="b" l="l" r="r" t="t"/>
            <a:pathLst>
              <a:path extrusionOk="0" h="10160" w="55598">
                <a:moveTo>
                  <a:pt x="55598" y="10160"/>
                </a:moveTo>
                <a:lnTo>
                  <a:pt x="5927" y="10160"/>
                </a:lnTo>
                <a:lnTo>
                  <a:pt x="0" y="0"/>
                </a:lnTo>
                <a:lnTo>
                  <a:pt x="55598" y="0"/>
                </a:lnTo>
                <a:close/>
              </a:path>
            </a:pathLst>
          </a:custGeom>
          <a:solidFill>
            <a:schemeClr val="lt2"/>
          </a:solidFill>
          <a:ln>
            <a:noFill/>
          </a:ln>
        </p:spPr>
      </p:sp>
      <p:pic>
        <p:nvPicPr>
          <p:cNvPr id="75" name="Google Shape;75;p14"/>
          <p:cNvPicPr preferRelativeResize="0"/>
          <p:nvPr/>
        </p:nvPicPr>
        <p:blipFill>
          <a:blip r:embed="rId3">
            <a:alphaModFix/>
          </a:blip>
          <a:stretch>
            <a:fillRect/>
          </a:stretch>
        </p:blipFill>
        <p:spPr>
          <a:xfrm>
            <a:off x="8106850" y="42663"/>
            <a:ext cx="1001876" cy="449175"/>
          </a:xfrm>
          <a:prstGeom prst="rect">
            <a:avLst/>
          </a:prstGeom>
          <a:noFill/>
          <a:ln>
            <a:noFill/>
          </a:ln>
        </p:spPr>
      </p:pic>
      <p:pic>
        <p:nvPicPr>
          <p:cNvPr id="76" name="Google Shape;76;p14"/>
          <p:cNvPicPr preferRelativeResize="0"/>
          <p:nvPr/>
        </p:nvPicPr>
        <p:blipFill rotWithShape="1">
          <a:blip r:embed="rId4">
            <a:alphaModFix/>
          </a:blip>
          <a:srcRect b="21279" l="4938" r="5262" t="22184"/>
          <a:stretch/>
        </p:blipFill>
        <p:spPr>
          <a:xfrm>
            <a:off x="7988300" y="4893075"/>
            <a:ext cx="1065400" cy="232851"/>
          </a:xfrm>
          <a:prstGeom prst="rect">
            <a:avLst/>
          </a:prstGeom>
          <a:noFill/>
          <a:ln>
            <a:noFill/>
          </a:ln>
        </p:spPr>
      </p:pic>
      <p:sp>
        <p:nvSpPr>
          <p:cNvPr id="77" name="Google Shape;77;p14"/>
          <p:cNvSpPr txBox="1"/>
          <p:nvPr/>
        </p:nvSpPr>
        <p:spPr>
          <a:xfrm>
            <a:off x="152400" y="-6450"/>
            <a:ext cx="78036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600">
                <a:solidFill>
                  <a:srgbClr val="FFFFFF"/>
                </a:solidFill>
                <a:latin typeface="Calibri"/>
                <a:ea typeface="Calibri"/>
                <a:cs typeface="Calibri"/>
                <a:sym typeface="Calibri"/>
              </a:rPr>
              <a:t>Study Overview and Questions to Answer</a:t>
            </a:r>
            <a:endParaRPr sz="2600">
              <a:solidFill>
                <a:srgbClr val="FFFFFF"/>
              </a:solidFill>
              <a:latin typeface="Calibri"/>
              <a:ea typeface="Calibri"/>
              <a:cs typeface="Calibri"/>
              <a:sym typeface="Calibri"/>
            </a:endParaRPr>
          </a:p>
        </p:txBody>
      </p:sp>
      <p:sp>
        <p:nvSpPr>
          <p:cNvPr id="78" name="Google Shape;78;p14"/>
          <p:cNvSpPr txBox="1"/>
          <p:nvPr/>
        </p:nvSpPr>
        <p:spPr>
          <a:xfrm>
            <a:off x="5397500" y="1126175"/>
            <a:ext cx="3562800" cy="32016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rgbClr val="666666"/>
              </a:buClr>
              <a:buSzPts val="1400"/>
              <a:buFont typeface="Calibri"/>
              <a:buChar char="●"/>
            </a:pPr>
            <a:r>
              <a:rPr i="1" lang="en">
                <a:solidFill>
                  <a:srgbClr val="666666"/>
                </a:solidFill>
                <a:latin typeface="Calibri"/>
                <a:ea typeface="Calibri"/>
                <a:cs typeface="Calibri"/>
                <a:sym typeface="Calibri"/>
              </a:rPr>
              <a:t>Austin Animal Center (AAC) is one of the largest no-kill animal shelters in the U.S, caring for over 18,000 animals per year</a:t>
            </a:r>
            <a:endParaRPr i="1">
              <a:solidFill>
                <a:srgbClr val="666666"/>
              </a:solidFill>
              <a:latin typeface="Calibri"/>
              <a:ea typeface="Calibri"/>
              <a:cs typeface="Calibri"/>
              <a:sym typeface="Calibri"/>
            </a:endParaRPr>
          </a:p>
          <a:p>
            <a:pPr indent="0" lvl="0" marL="0" rtl="0" algn="l">
              <a:spcBef>
                <a:spcPts val="0"/>
              </a:spcBef>
              <a:spcAft>
                <a:spcPts val="0"/>
              </a:spcAft>
              <a:buNone/>
            </a:pPr>
            <a:r>
              <a:t/>
            </a:r>
            <a:endParaRPr i="1">
              <a:solidFill>
                <a:srgbClr val="666666"/>
              </a:solidFill>
              <a:latin typeface="Calibri"/>
              <a:ea typeface="Calibri"/>
              <a:cs typeface="Calibri"/>
              <a:sym typeface="Calibri"/>
            </a:endParaRPr>
          </a:p>
          <a:p>
            <a:pPr indent="0" lvl="0" marL="0" rtl="0" algn="l">
              <a:spcBef>
                <a:spcPts val="0"/>
              </a:spcBef>
              <a:spcAft>
                <a:spcPts val="0"/>
              </a:spcAft>
              <a:buNone/>
            </a:pPr>
            <a:r>
              <a:t/>
            </a:r>
            <a:endParaRPr i="1">
              <a:solidFill>
                <a:srgbClr val="666666"/>
              </a:solidFill>
              <a:latin typeface="Calibri"/>
              <a:ea typeface="Calibri"/>
              <a:cs typeface="Calibri"/>
              <a:sym typeface="Calibri"/>
            </a:endParaRPr>
          </a:p>
          <a:p>
            <a:pPr indent="-317500" lvl="0" marL="457200" rtl="0" algn="l">
              <a:spcBef>
                <a:spcPts val="0"/>
              </a:spcBef>
              <a:spcAft>
                <a:spcPts val="0"/>
              </a:spcAft>
              <a:buClr>
                <a:srgbClr val="666666"/>
              </a:buClr>
              <a:buSzPts val="1400"/>
              <a:buFont typeface="Calibri"/>
              <a:buChar char="●"/>
            </a:pPr>
            <a:r>
              <a:rPr i="1" lang="en">
                <a:solidFill>
                  <a:srgbClr val="666666"/>
                </a:solidFill>
                <a:latin typeface="Calibri"/>
                <a:ea typeface="Calibri"/>
                <a:cs typeface="Calibri"/>
                <a:sym typeface="Calibri"/>
              </a:rPr>
              <a:t>This study aims to explore factors influencing adoption outcomes and whether there is a predictable pattern</a:t>
            </a:r>
            <a:endParaRPr i="1">
              <a:solidFill>
                <a:srgbClr val="666666"/>
              </a:solidFill>
              <a:latin typeface="Calibri"/>
              <a:ea typeface="Calibri"/>
              <a:cs typeface="Calibri"/>
              <a:sym typeface="Calibri"/>
            </a:endParaRPr>
          </a:p>
          <a:p>
            <a:pPr indent="0" lvl="0" marL="0" rtl="0" algn="l">
              <a:spcBef>
                <a:spcPts val="0"/>
              </a:spcBef>
              <a:spcAft>
                <a:spcPts val="0"/>
              </a:spcAft>
              <a:buNone/>
            </a:pPr>
            <a:r>
              <a:t/>
            </a:r>
            <a:endParaRPr i="1">
              <a:solidFill>
                <a:srgbClr val="666666"/>
              </a:solidFill>
              <a:latin typeface="Calibri"/>
              <a:ea typeface="Calibri"/>
              <a:cs typeface="Calibri"/>
              <a:sym typeface="Calibri"/>
            </a:endParaRPr>
          </a:p>
          <a:p>
            <a:pPr indent="0" lvl="0" marL="0" rtl="0" algn="l">
              <a:spcBef>
                <a:spcPts val="0"/>
              </a:spcBef>
              <a:spcAft>
                <a:spcPts val="0"/>
              </a:spcAft>
              <a:buNone/>
            </a:pPr>
            <a:r>
              <a:t/>
            </a:r>
            <a:endParaRPr i="1">
              <a:solidFill>
                <a:srgbClr val="666666"/>
              </a:solidFill>
              <a:latin typeface="Calibri"/>
              <a:ea typeface="Calibri"/>
              <a:cs typeface="Calibri"/>
              <a:sym typeface="Calibri"/>
            </a:endParaRPr>
          </a:p>
          <a:p>
            <a:pPr indent="-317500" lvl="0" marL="457200" rtl="0" algn="l">
              <a:spcBef>
                <a:spcPts val="0"/>
              </a:spcBef>
              <a:spcAft>
                <a:spcPts val="0"/>
              </a:spcAft>
              <a:buClr>
                <a:srgbClr val="666666"/>
              </a:buClr>
              <a:buSzPts val="1400"/>
              <a:buFont typeface="Calibri"/>
              <a:buChar char="●"/>
            </a:pPr>
            <a:r>
              <a:rPr i="1" lang="en">
                <a:solidFill>
                  <a:srgbClr val="666666"/>
                </a:solidFill>
                <a:latin typeface="Calibri"/>
                <a:ea typeface="Calibri"/>
                <a:cs typeface="Calibri"/>
                <a:sym typeface="Calibri"/>
              </a:rPr>
              <a:t>Through a supervised machine learning model, the goal is to attempt to predict adoption outcome for animals based on multiple criteria</a:t>
            </a:r>
            <a:endParaRPr i="1">
              <a:solidFill>
                <a:srgbClr val="666666"/>
              </a:solidFill>
              <a:latin typeface="Calibri"/>
              <a:ea typeface="Calibri"/>
              <a:cs typeface="Calibri"/>
              <a:sym typeface="Calibri"/>
            </a:endParaRPr>
          </a:p>
        </p:txBody>
      </p:sp>
      <p:pic>
        <p:nvPicPr>
          <p:cNvPr id="79" name="Google Shape;79;p14"/>
          <p:cNvPicPr preferRelativeResize="0"/>
          <p:nvPr/>
        </p:nvPicPr>
        <p:blipFill>
          <a:blip r:embed="rId5">
            <a:alphaModFix/>
          </a:blip>
          <a:stretch>
            <a:fillRect/>
          </a:stretch>
        </p:blipFill>
        <p:spPr>
          <a:xfrm>
            <a:off x="544675" y="1090402"/>
            <a:ext cx="4824600" cy="32143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5"/>
          <p:cNvSpPr/>
          <p:nvPr/>
        </p:nvSpPr>
        <p:spPr>
          <a:xfrm>
            <a:off x="0" y="0"/>
            <a:ext cx="9144000" cy="585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5"/>
          <p:cNvSpPr/>
          <p:nvPr/>
        </p:nvSpPr>
        <p:spPr>
          <a:xfrm>
            <a:off x="0" y="4875400"/>
            <a:ext cx="9144000" cy="268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5"/>
          <p:cNvSpPr/>
          <p:nvPr/>
        </p:nvSpPr>
        <p:spPr>
          <a:xfrm>
            <a:off x="7754050" y="4875402"/>
            <a:ext cx="1389950" cy="268199"/>
          </a:xfrm>
          <a:custGeom>
            <a:rect b="b" l="l" r="r" t="t"/>
            <a:pathLst>
              <a:path extrusionOk="0" h="10160" w="55598">
                <a:moveTo>
                  <a:pt x="55598" y="10160"/>
                </a:moveTo>
                <a:lnTo>
                  <a:pt x="5927" y="10160"/>
                </a:lnTo>
                <a:lnTo>
                  <a:pt x="0" y="0"/>
                </a:lnTo>
                <a:lnTo>
                  <a:pt x="55598" y="0"/>
                </a:lnTo>
                <a:close/>
              </a:path>
            </a:pathLst>
          </a:custGeom>
          <a:solidFill>
            <a:schemeClr val="lt2"/>
          </a:solidFill>
          <a:ln>
            <a:noFill/>
          </a:ln>
        </p:spPr>
      </p:sp>
      <p:pic>
        <p:nvPicPr>
          <p:cNvPr id="87" name="Google Shape;87;p15"/>
          <p:cNvPicPr preferRelativeResize="0"/>
          <p:nvPr/>
        </p:nvPicPr>
        <p:blipFill>
          <a:blip r:embed="rId3">
            <a:alphaModFix/>
          </a:blip>
          <a:stretch>
            <a:fillRect/>
          </a:stretch>
        </p:blipFill>
        <p:spPr>
          <a:xfrm>
            <a:off x="8106850" y="42663"/>
            <a:ext cx="1001876" cy="449175"/>
          </a:xfrm>
          <a:prstGeom prst="rect">
            <a:avLst/>
          </a:prstGeom>
          <a:noFill/>
          <a:ln>
            <a:noFill/>
          </a:ln>
        </p:spPr>
      </p:pic>
      <p:pic>
        <p:nvPicPr>
          <p:cNvPr id="88" name="Google Shape;88;p15"/>
          <p:cNvPicPr preferRelativeResize="0"/>
          <p:nvPr/>
        </p:nvPicPr>
        <p:blipFill rotWithShape="1">
          <a:blip r:embed="rId4">
            <a:alphaModFix/>
          </a:blip>
          <a:srcRect b="21279" l="4938" r="5262" t="22184"/>
          <a:stretch/>
        </p:blipFill>
        <p:spPr>
          <a:xfrm>
            <a:off x="7988300" y="4893075"/>
            <a:ext cx="1065400" cy="232851"/>
          </a:xfrm>
          <a:prstGeom prst="rect">
            <a:avLst/>
          </a:prstGeom>
          <a:noFill/>
          <a:ln>
            <a:noFill/>
          </a:ln>
        </p:spPr>
      </p:pic>
      <p:sp>
        <p:nvSpPr>
          <p:cNvPr id="89" name="Google Shape;89;p15"/>
          <p:cNvSpPr txBox="1"/>
          <p:nvPr/>
        </p:nvSpPr>
        <p:spPr>
          <a:xfrm>
            <a:off x="152400" y="-6450"/>
            <a:ext cx="78036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600">
                <a:solidFill>
                  <a:srgbClr val="FFFFFF"/>
                </a:solidFill>
                <a:latin typeface="Calibri"/>
                <a:ea typeface="Calibri"/>
                <a:cs typeface="Calibri"/>
                <a:sym typeface="Calibri"/>
              </a:rPr>
              <a:t>Why Analyze Animal Adoptions Data? </a:t>
            </a:r>
            <a:endParaRPr sz="2600">
              <a:solidFill>
                <a:srgbClr val="FFFFFF"/>
              </a:solidFill>
              <a:latin typeface="Calibri"/>
              <a:ea typeface="Calibri"/>
              <a:cs typeface="Calibri"/>
              <a:sym typeface="Calibri"/>
            </a:endParaRPr>
          </a:p>
        </p:txBody>
      </p:sp>
      <p:sp>
        <p:nvSpPr>
          <p:cNvPr id="90" name="Google Shape;90;p15"/>
          <p:cNvSpPr txBox="1"/>
          <p:nvPr/>
        </p:nvSpPr>
        <p:spPr>
          <a:xfrm>
            <a:off x="152400" y="759563"/>
            <a:ext cx="3880500" cy="38481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rgbClr val="666666"/>
              </a:buClr>
              <a:buSzPts val="1400"/>
              <a:buFont typeface="Calibri"/>
              <a:buChar char="●"/>
            </a:pPr>
            <a:r>
              <a:rPr i="1" lang="en">
                <a:solidFill>
                  <a:srgbClr val="666666"/>
                </a:solidFill>
                <a:latin typeface="Calibri"/>
                <a:ea typeface="Calibri"/>
                <a:cs typeface="Calibri"/>
                <a:sym typeface="Calibri"/>
              </a:rPr>
              <a:t>Potential</a:t>
            </a:r>
            <a:r>
              <a:rPr i="1" lang="en">
                <a:solidFill>
                  <a:srgbClr val="666666"/>
                </a:solidFill>
                <a:latin typeface="Calibri"/>
                <a:ea typeface="Calibri"/>
                <a:cs typeface="Calibri"/>
                <a:sym typeface="Calibri"/>
              </a:rPr>
              <a:t> to uncover useful insights to improve animal welfare in the area (and other regions)</a:t>
            </a:r>
            <a:endParaRPr i="1">
              <a:solidFill>
                <a:srgbClr val="666666"/>
              </a:solidFill>
              <a:latin typeface="Calibri"/>
              <a:ea typeface="Calibri"/>
              <a:cs typeface="Calibri"/>
              <a:sym typeface="Calibri"/>
            </a:endParaRPr>
          </a:p>
          <a:p>
            <a:pPr indent="0" lvl="0" marL="0" rtl="0" algn="l">
              <a:spcBef>
                <a:spcPts val="0"/>
              </a:spcBef>
              <a:spcAft>
                <a:spcPts val="0"/>
              </a:spcAft>
              <a:buNone/>
            </a:pPr>
            <a:r>
              <a:t/>
            </a:r>
            <a:endParaRPr i="1">
              <a:solidFill>
                <a:srgbClr val="666666"/>
              </a:solidFill>
              <a:latin typeface="Calibri"/>
              <a:ea typeface="Calibri"/>
              <a:cs typeface="Calibri"/>
              <a:sym typeface="Calibri"/>
            </a:endParaRPr>
          </a:p>
          <a:p>
            <a:pPr indent="-317500" lvl="0" marL="457200" rtl="0" algn="l">
              <a:spcBef>
                <a:spcPts val="0"/>
              </a:spcBef>
              <a:spcAft>
                <a:spcPts val="0"/>
              </a:spcAft>
              <a:buClr>
                <a:srgbClr val="666666"/>
              </a:buClr>
              <a:buSzPts val="1400"/>
              <a:buFont typeface="Calibri"/>
              <a:buChar char="●"/>
            </a:pPr>
            <a:r>
              <a:rPr i="1" lang="en">
                <a:solidFill>
                  <a:srgbClr val="666666"/>
                </a:solidFill>
                <a:latin typeface="Calibri"/>
                <a:ea typeface="Calibri"/>
                <a:cs typeface="Calibri"/>
                <a:sym typeface="Calibri"/>
              </a:rPr>
              <a:t>Identify which types of animals may require additional support at shelters</a:t>
            </a:r>
            <a:endParaRPr i="1">
              <a:solidFill>
                <a:srgbClr val="666666"/>
              </a:solidFill>
              <a:latin typeface="Calibri"/>
              <a:ea typeface="Calibri"/>
              <a:cs typeface="Calibri"/>
              <a:sym typeface="Calibri"/>
            </a:endParaRPr>
          </a:p>
          <a:p>
            <a:pPr indent="0" lvl="0" marL="0" rtl="0" algn="l">
              <a:spcBef>
                <a:spcPts val="0"/>
              </a:spcBef>
              <a:spcAft>
                <a:spcPts val="0"/>
              </a:spcAft>
              <a:buNone/>
            </a:pPr>
            <a:r>
              <a:t/>
            </a:r>
            <a:endParaRPr i="1">
              <a:solidFill>
                <a:srgbClr val="666666"/>
              </a:solidFill>
              <a:latin typeface="Calibri"/>
              <a:ea typeface="Calibri"/>
              <a:cs typeface="Calibri"/>
              <a:sym typeface="Calibri"/>
            </a:endParaRPr>
          </a:p>
          <a:p>
            <a:pPr indent="-317500" lvl="0" marL="457200" rtl="0" algn="l">
              <a:spcBef>
                <a:spcPts val="0"/>
              </a:spcBef>
              <a:spcAft>
                <a:spcPts val="0"/>
              </a:spcAft>
              <a:buClr>
                <a:srgbClr val="666666"/>
              </a:buClr>
              <a:buSzPts val="1400"/>
              <a:buFont typeface="Calibri"/>
              <a:buChar char="●"/>
            </a:pPr>
            <a:r>
              <a:rPr i="1" lang="en">
                <a:solidFill>
                  <a:srgbClr val="666666"/>
                </a:solidFill>
                <a:latin typeface="Calibri"/>
                <a:ea typeface="Calibri"/>
                <a:cs typeface="Calibri"/>
                <a:sym typeface="Calibri"/>
              </a:rPr>
              <a:t>Help prevent negative outcomes for identified high-risk animals</a:t>
            </a:r>
            <a:endParaRPr i="1">
              <a:solidFill>
                <a:srgbClr val="666666"/>
              </a:solidFill>
              <a:latin typeface="Calibri"/>
              <a:ea typeface="Calibri"/>
              <a:cs typeface="Calibri"/>
              <a:sym typeface="Calibri"/>
            </a:endParaRPr>
          </a:p>
          <a:p>
            <a:pPr indent="0" lvl="0" marL="457200" rtl="0" algn="l">
              <a:spcBef>
                <a:spcPts val="0"/>
              </a:spcBef>
              <a:spcAft>
                <a:spcPts val="0"/>
              </a:spcAft>
              <a:buNone/>
            </a:pPr>
            <a:r>
              <a:t/>
            </a:r>
            <a:endParaRPr i="1">
              <a:solidFill>
                <a:srgbClr val="666666"/>
              </a:solidFill>
              <a:latin typeface="Calibri"/>
              <a:ea typeface="Calibri"/>
              <a:cs typeface="Calibri"/>
              <a:sym typeface="Calibri"/>
            </a:endParaRPr>
          </a:p>
          <a:p>
            <a:pPr indent="-317500" lvl="0" marL="457200" rtl="0" algn="l">
              <a:spcBef>
                <a:spcPts val="0"/>
              </a:spcBef>
              <a:spcAft>
                <a:spcPts val="0"/>
              </a:spcAft>
              <a:buClr>
                <a:srgbClr val="666666"/>
              </a:buClr>
              <a:buSzPts val="1400"/>
              <a:buFont typeface="Calibri"/>
              <a:buChar char="●"/>
            </a:pPr>
            <a:r>
              <a:rPr i="1" lang="en">
                <a:solidFill>
                  <a:srgbClr val="666666"/>
                </a:solidFill>
                <a:latin typeface="Calibri"/>
                <a:ea typeface="Calibri"/>
                <a:cs typeface="Calibri"/>
                <a:sym typeface="Calibri"/>
              </a:rPr>
              <a:t>Assist with shelter resource, housing capacity, and budget planning</a:t>
            </a:r>
            <a:endParaRPr i="1">
              <a:solidFill>
                <a:srgbClr val="666666"/>
              </a:solidFill>
              <a:latin typeface="Calibri"/>
              <a:ea typeface="Calibri"/>
              <a:cs typeface="Calibri"/>
              <a:sym typeface="Calibri"/>
            </a:endParaRPr>
          </a:p>
          <a:p>
            <a:pPr indent="0" lvl="0" marL="457200" rtl="0" algn="l">
              <a:spcBef>
                <a:spcPts val="0"/>
              </a:spcBef>
              <a:spcAft>
                <a:spcPts val="0"/>
              </a:spcAft>
              <a:buNone/>
            </a:pPr>
            <a:r>
              <a:t/>
            </a:r>
            <a:endParaRPr i="1">
              <a:solidFill>
                <a:srgbClr val="666666"/>
              </a:solidFill>
              <a:latin typeface="Calibri"/>
              <a:ea typeface="Calibri"/>
              <a:cs typeface="Calibri"/>
              <a:sym typeface="Calibri"/>
            </a:endParaRPr>
          </a:p>
          <a:p>
            <a:pPr indent="-317500" lvl="0" marL="457200" rtl="0" algn="l">
              <a:spcBef>
                <a:spcPts val="0"/>
              </a:spcBef>
              <a:spcAft>
                <a:spcPts val="0"/>
              </a:spcAft>
              <a:buClr>
                <a:srgbClr val="666666"/>
              </a:buClr>
              <a:buSzPts val="1400"/>
              <a:buFont typeface="Calibri"/>
              <a:buChar char="●"/>
            </a:pPr>
            <a:r>
              <a:rPr i="1" lang="en">
                <a:solidFill>
                  <a:srgbClr val="666666"/>
                </a:solidFill>
                <a:latin typeface="Calibri"/>
                <a:ea typeface="Calibri"/>
                <a:cs typeface="Calibri"/>
                <a:sym typeface="Calibri"/>
              </a:rPr>
              <a:t>Shelters currently struggling to operate due to Covid-19 social distancing measures</a:t>
            </a:r>
            <a:endParaRPr i="1">
              <a:solidFill>
                <a:srgbClr val="666666"/>
              </a:solidFill>
              <a:latin typeface="Calibri"/>
              <a:ea typeface="Calibri"/>
              <a:cs typeface="Calibri"/>
              <a:sym typeface="Calibri"/>
            </a:endParaRPr>
          </a:p>
          <a:p>
            <a:pPr indent="-317500" lvl="1" marL="914400" rtl="0" algn="l">
              <a:spcBef>
                <a:spcPts val="0"/>
              </a:spcBef>
              <a:spcAft>
                <a:spcPts val="0"/>
              </a:spcAft>
              <a:buClr>
                <a:srgbClr val="666666"/>
              </a:buClr>
              <a:buSzPts val="1400"/>
              <a:buFont typeface="Calibri"/>
              <a:buChar char="○"/>
            </a:pPr>
            <a:r>
              <a:rPr i="1" lang="en">
                <a:solidFill>
                  <a:srgbClr val="666666"/>
                </a:solidFill>
                <a:latin typeface="Calibri"/>
                <a:ea typeface="Calibri"/>
                <a:cs typeface="Calibri"/>
                <a:sym typeface="Calibri"/>
              </a:rPr>
              <a:t>Help inspire volunteer involvement in local animal welfare community </a:t>
            </a:r>
            <a:endParaRPr>
              <a:solidFill>
                <a:srgbClr val="666666"/>
              </a:solidFill>
              <a:latin typeface="Calibri"/>
              <a:ea typeface="Calibri"/>
              <a:cs typeface="Calibri"/>
              <a:sym typeface="Calibri"/>
            </a:endParaRPr>
          </a:p>
        </p:txBody>
      </p:sp>
      <p:pic>
        <p:nvPicPr>
          <p:cNvPr id="91" name="Google Shape;91;p15"/>
          <p:cNvPicPr preferRelativeResize="0"/>
          <p:nvPr/>
        </p:nvPicPr>
        <p:blipFill rotWithShape="1">
          <a:blip r:embed="rId5">
            <a:alphaModFix/>
          </a:blip>
          <a:srcRect b="0" l="0" r="12724" t="0"/>
          <a:stretch/>
        </p:blipFill>
        <p:spPr>
          <a:xfrm>
            <a:off x="4307875" y="1157675"/>
            <a:ext cx="4654050" cy="3051875"/>
          </a:xfrm>
          <a:prstGeom prst="rect">
            <a:avLst/>
          </a:prstGeom>
          <a:noFill/>
          <a:ln>
            <a:noFill/>
          </a:ln>
        </p:spPr>
      </p:pic>
      <p:sp>
        <p:nvSpPr>
          <p:cNvPr id="92" name="Google Shape;92;p15"/>
          <p:cNvSpPr/>
          <p:nvPr/>
        </p:nvSpPr>
        <p:spPr>
          <a:xfrm>
            <a:off x="7882425" y="1851950"/>
            <a:ext cx="1114800" cy="21378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16"/>
          <p:cNvSpPr/>
          <p:nvPr/>
        </p:nvSpPr>
        <p:spPr>
          <a:xfrm>
            <a:off x="0" y="0"/>
            <a:ext cx="9144000" cy="585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16"/>
          <p:cNvSpPr/>
          <p:nvPr/>
        </p:nvSpPr>
        <p:spPr>
          <a:xfrm>
            <a:off x="0" y="4875400"/>
            <a:ext cx="9144000" cy="268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16"/>
          <p:cNvSpPr/>
          <p:nvPr/>
        </p:nvSpPr>
        <p:spPr>
          <a:xfrm>
            <a:off x="7754050" y="4875402"/>
            <a:ext cx="1389950" cy="268199"/>
          </a:xfrm>
          <a:custGeom>
            <a:rect b="b" l="l" r="r" t="t"/>
            <a:pathLst>
              <a:path extrusionOk="0" h="10160" w="55598">
                <a:moveTo>
                  <a:pt x="55598" y="10160"/>
                </a:moveTo>
                <a:lnTo>
                  <a:pt x="5927" y="10160"/>
                </a:lnTo>
                <a:lnTo>
                  <a:pt x="0" y="0"/>
                </a:lnTo>
                <a:lnTo>
                  <a:pt x="55598" y="0"/>
                </a:lnTo>
                <a:close/>
              </a:path>
            </a:pathLst>
          </a:custGeom>
          <a:solidFill>
            <a:schemeClr val="lt2"/>
          </a:solidFill>
          <a:ln>
            <a:noFill/>
          </a:ln>
        </p:spPr>
      </p:sp>
      <p:pic>
        <p:nvPicPr>
          <p:cNvPr id="100" name="Google Shape;100;p16"/>
          <p:cNvPicPr preferRelativeResize="0"/>
          <p:nvPr/>
        </p:nvPicPr>
        <p:blipFill>
          <a:blip r:embed="rId3">
            <a:alphaModFix/>
          </a:blip>
          <a:stretch>
            <a:fillRect/>
          </a:stretch>
        </p:blipFill>
        <p:spPr>
          <a:xfrm>
            <a:off x="8106850" y="42663"/>
            <a:ext cx="1001876" cy="449175"/>
          </a:xfrm>
          <a:prstGeom prst="rect">
            <a:avLst/>
          </a:prstGeom>
          <a:noFill/>
          <a:ln>
            <a:noFill/>
          </a:ln>
        </p:spPr>
      </p:pic>
      <p:pic>
        <p:nvPicPr>
          <p:cNvPr id="101" name="Google Shape;101;p16"/>
          <p:cNvPicPr preferRelativeResize="0"/>
          <p:nvPr/>
        </p:nvPicPr>
        <p:blipFill rotWithShape="1">
          <a:blip r:embed="rId4">
            <a:alphaModFix/>
          </a:blip>
          <a:srcRect b="21279" l="4938" r="5262" t="22184"/>
          <a:stretch/>
        </p:blipFill>
        <p:spPr>
          <a:xfrm>
            <a:off x="7988300" y="4893075"/>
            <a:ext cx="1065400" cy="232851"/>
          </a:xfrm>
          <a:prstGeom prst="rect">
            <a:avLst/>
          </a:prstGeom>
          <a:noFill/>
          <a:ln>
            <a:noFill/>
          </a:ln>
        </p:spPr>
      </p:pic>
      <p:sp>
        <p:nvSpPr>
          <p:cNvPr id="102" name="Google Shape;102;p16"/>
          <p:cNvSpPr txBox="1"/>
          <p:nvPr/>
        </p:nvSpPr>
        <p:spPr>
          <a:xfrm>
            <a:off x="152400" y="-6450"/>
            <a:ext cx="78036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600">
                <a:solidFill>
                  <a:srgbClr val="FFFFFF"/>
                </a:solidFill>
                <a:latin typeface="Calibri"/>
                <a:ea typeface="Calibri"/>
                <a:cs typeface="Calibri"/>
                <a:sym typeface="Calibri"/>
              </a:rPr>
              <a:t>Where was the Dataset Sourced From?</a:t>
            </a:r>
            <a:endParaRPr sz="2600">
              <a:solidFill>
                <a:srgbClr val="FFFFFF"/>
              </a:solidFill>
              <a:latin typeface="Calibri"/>
              <a:ea typeface="Calibri"/>
              <a:cs typeface="Calibri"/>
              <a:sym typeface="Calibri"/>
            </a:endParaRPr>
          </a:p>
        </p:txBody>
      </p:sp>
      <p:sp>
        <p:nvSpPr>
          <p:cNvPr id="103" name="Google Shape;103;p16"/>
          <p:cNvSpPr txBox="1"/>
          <p:nvPr/>
        </p:nvSpPr>
        <p:spPr>
          <a:xfrm>
            <a:off x="6025450" y="1030100"/>
            <a:ext cx="4064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04" name="Google Shape;104;p16"/>
          <p:cNvSpPr txBox="1"/>
          <p:nvPr/>
        </p:nvSpPr>
        <p:spPr>
          <a:xfrm>
            <a:off x="5595250" y="815288"/>
            <a:ext cx="3458400" cy="40635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rgbClr val="666666"/>
              </a:buClr>
              <a:buSzPts val="1400"/>
              <a:buFont typeface="Calibri"/>
              <a:buChar char="●"/>
            </a:pPr>
            <a:r>
              <a:rPr i="1" lang="en">
                <a:solidFill>
                  <a:srgbClr val="666666"/>
                </a:solidFill>
                <a:latin typeface="Calibri"/>
                <a:ea typeface="Calibri"/>
                <a:cs typeface="Calibri"/>
                <a:sym typeface="Calibri"/>
              </a:rPr>
              <a:t>Data sourced from a Kaggle dataset</a:t>
            </a:r>
            <a:endParaRPr i="1">
              <a:solidFill>
                <a:srgbClr val="666666"/>
              </a:solidFill>
              <a:latin typeface="Calibri"/>
              <a:ea typeface="Calibri"/>
              <a:cs typeface="Calibri"/>
              <a:sym typeface="Calibri"/>
            </a:endParaRPr>
          </a:p>
          <a:p>
            <a:pPr indent="0" lvl="0" marL="457200" rtl="0" algn="l">
              <a:spcBef>
                <a:spcPts val="0"/>
              </a:spcBef>
              <a:spcAft>
                <a:spcPts val="0"/>
              </a:spcAft>
              <a:buNone/>
            </a:pPr>
            <a:r>
              <a:t/>
            </a:r>
            <a:endParaRPr i="1">
              <a:solidFill>
                <a:srgbClr val="666666"/>
              </a:solidFill>
              <a:latin typeface="Calibri"/>
              <a:ea typeface="Calibri"/>
              <a:cs typeface="Calibri"/>
              <a:sym typeface="Calibri"/>
            </a:endParaRPr>
          </a:p>
          <a:p>
            <a:pPr indent="-317500" lvl="0" marL="457200" rtl="0" algn="l">
              <a:spcBef>
                <a:spcPts val="0"/>
              </a:spcBef>
              <a:spcAft>
                <a:spcPts val="0"/>
              </a:spcAft>
              <a:buClr>
                <a:srgbClr val="666666"/>
              </a:buClr>
              <a:buSzPts val="1400"/>
              <a:buFont typeface="Calibri"/>
              <a:buChar char="●"/>
            </a:pPr>
            <a:r>
              <a:rPr i="1" lang="en">
                <a:solidFill>
                  <a:srgbClr val="666666"/>
                </a:solidFill>
                <a:latin typeface="Calibri"/>
                <a:ea typeface="Calibri"/>
                <a:cs typeface="Calibri"/>
                <a:sym typeface="Calibri"/>
              </a:rPr>
              <a:t>Data </a:t>
            </a:r>
            <a:r>
              <a:rPr i="1" lang="en">
                <a:solidFill>
                  <a:srgbClr val="666666"/>
                </a:solidFill>
                <a:latin typeface="Calibri"/>
                <a:ea typeface="Calibri"/>
                <a:cs typeface="Calibri"/>
                <a:sym typeface="Calibri"/>
              </a:rPr>
              <a:t>publicly</a:t>
            </a:r>
            <a:r>
              <a:rPr i="1" lang="en">
                <a:solidFill>
                  <a:srgbClr val="666666"/>
                </a:solidFill>
                <a:latin typeface="Calibri"/>
                <a:ea typeface="Calibri"/>
                <a:cs typeface="Calibri"/>
                <a:sym typeface="Calibri"/>
              </a:rPr>
              <a:t> available as part of the City of Austin Open Data Initiative</a:t>
            </a:r>
            <a:endParaRPr i="1">
              <a:solidFill>
                <a:srgbClr val="666666"/>
              </a:solidFill>
              <a:latin typeface="Calibri"/>
              <a:ea typeface="Calibri"/>
              <a:cs typeface="Calibri"/>
              <a:sym typeface="Calibri"/>
            </a:endParaRPr>
          </a:p>
          <a:p>
            <a:pPr indent="0" lvl="0" marL="0" rtl="0" algn="l">
              <a:spcBef>
                <a:spcPts val="0"/>
              </a:spcBef>
              <a:spcAft>
                <a:spcPts val="0"/>
              </a:spcAft>
              <a:buNone/>
            </a:pPr>
            <a:r>
              <a:t/>
            </a:r>
            <a:endParaRPr i="1">
              <a:solidFill>
                <a:srgbClr val="666666"/>
              </a:solidFill>
              <a:latin typeface="Calibri"/>
              <a:ea typeface="Calibri"/>
              <a:cs typeface="Calibri"/>
              <a:sym typeface="Calibri"/>
            </a:endParaRPr>
          </a:p>
          <a:p>
            <a:pPr indent="-317500" lvl="0" marL="457200" rtl="0" algn="l">
              <a:spcBef>
                <a:spcPts val="0"/>
              </a:spcBef>
              <a:spcAft>
                <a:spcPts val="0"/>
              </a:spcAft>
              <a:buClr>
                <a:srgbClr val="666666"/>
              </a:buClr>
              <a:buSzPts val="1400"/>
              <a:buFont typeface="Calibri"/>
              <a:buChar char="●"/>
            </a:pPr>
            <a:r>
              <a:rPr i="1" lang="en">
                <a:solidFill>
                  <a:srgbClr val="666666"/>
                </a:solidFill>
                <a:latin typeface="Calibri"/>
                <a:ea typeface="Calibri"/>
                <a:cs typeface="Calibri"/>
                <a:sym typeface="Calibri"/>
              </a:rPr>
              <a:t>Base dataset consists of separate tables for animal ‘intake’ and ‘outcome’ data, and a merged table (used by team)</a:t>
            </a:r>
            <a:endParaRPr i="1">
              <a:solidFill>
                <a:srgbClr val="666666"/>
              </a:solidFill>
              <a:latin typeface="Calibri"/>
              <a:ea typeface="Calibri"/>
              <a:cs typeface="Calibri"/>
              <a:sym typeface="Calibri"/>
            </a:endParaRPr>
          </a:p>
          <a:p>
            <a:pPr indent="0" lvl="0" marL="0" rtl="0" algn="l">
              <a:spcBef>
                <a:spcPts val="0"/>
              </a:spcBef>
              <a:spcAft>
                <a:spcPts val="0"/>
              </a:spcAft>
              <a:buNone/>
            </a:pPr>
            <a:r>
              <a:t/>
            </a:r>
            <a:endParaRPr i="1">
              <a:solidFill>
                <a:srgbClr val="666666"/>
              </a:solidFill>
              <a:latin typeface="Calibri"/>
              <a:ea typeface="Calibri"/>
              <a:cs typeface="Calibri"/>
              <a:sym typeface="Calibri"/>
            </a:endParaRPr>
          </a:p>
          <a:p>
            <a:pPr indent="-317500" lvl="0" marL="457200" rtl="0" algn="l">
              <a:spcBef>
                <a:spcPts val="0"/>
              </a:spcBef>
              <a:spcAft>
                <a:spcPts val="0"/>
              </a:spcAft>
              <a:buClr>
                <a:srgbClr val="666666"/>
              </a:buClr>
              <a:buSzPts val="1400"/>
              <a:buFont typeface="Calibri"/>
              <a:buChar char="●"/>
            </a:pPr>
            <a:r>
              <a:rPr i="1" lang="en">
                <a:solidFill>
                  <a:srgbClr val="666666"/>
                </a:solidFill>
                <a:latin typeface="Calibri"/>
                <a:ea typeface="Calibri"/>
                <a:cs typeface="Calibri"/>
                <a:sym typeface="Calibri"/>
              </a:rPr>
              <a:t>Dataset info:</a:t>
            </a:r>
            <a:endParaRPr i="1">
              <a:solidFill>
                <a:srgbClr val="666666"/>
              </a:solidFill>
              <a:latin typeface="Calibri"/>
              <a:ea typeface="Calibri"/>
              <a:cs typeface="Calibri"/>
              <a:sym typeface="Calibri"/>
            </a:endParaRPr>
          </a:p>
          <a:p>
            <a:pPr indent="-317500" lvl="1" marL="914400" rtl="0" algn="l">
              <a:spcBef>
                <a:spcPts val="0"/>
              </a:spcBef>
              <a:spcAft>
                <a:spcPts val="0"/>
              </a:spcAft>
              <a:buClr>
                <a:srgbClr val="666666"/>
              </a:buClr>
              <a:buSzPts val="1400"/>
              <a:buFont typeface="Calibri"/>
              <a:buChar char="○"/>
            </a:pPr>
            <a:r>
              <a:rPr i="1" lang="en">
                <a:solidFill>
                  <a:srgbClr val="666666"/>
                </a:solidFill>
                <a:latin typeface="Calibri"/>
                <a:ea typeface="Calibri"/>
                <a:cs typeface="Calibri"/>
                <a:sym typeface="Calibri"/>
              </a:rPr>
              <a:t>Ranges from October 2013-2018</a:t>
            </a:r>
            <a:endParaRPr i="1">
              <a:solidFill>
                <a:srgbClr val="666666"/>
              </a:solidFill>
              <a:latin typeface="Calibri"/>
              <a:ea typeface="Calibri"/>
              <a:cs typeface="Calibri"/>
              <a:sym typeface="Calibri"/>
            </a:endParaRPr>
          </a:p>
          <a:p>
            <a:pPr indent="-317500" lvl="1" marL="914400" rtl="0" algn="l">
              <a:spcBef>
                <a:spcPts val="0"/>
              </a:spcBef>
              <a:spcAft>
                <a:spcPts val="0"/>
              </a:spcAft>
              <a:buClr>
                <a:srgbClr val="666666"/>
              </a:buClr>
              <a:buSzPts val="1400"/>
              <a:buFont typeface="Calibri"/>
              <a:buChar char="○"/>
            </a:pPr>
            <a:r>
              <a:rPr i="1" lang="en">
                <a:solidFill>
                  <a:srgbClr val="666666"/>
                </a:solidFill>
                <a:latin typeface="Calibri"/>
                <a:ea typeface="Calibri"/>
                <a:cs typeface="Calibri"/>
                <a:sym typeface="Calibri"/>
              </a:rPr>
              <a:t>&gt;80,000 entries, 12 columns</a:t>
            </a:r>
            <a:endParaRPr i="1">
              <a:solidFill>
                <a:srgbClr val="666666"/>
              </a:solidFill>
              <a:latin typeface="Calibri"/>
              <a:ea typeface="Calibri"/>
              <a:cs typeface="Calibri"/>
              <a:sym typeface="Calibri"/>
            </a:endParaRPr>
          </a:p>
          <a:p>
            <a:pPr indent="-317500" lvl="1" marL="914400" rtl="0" algn="l">
              <a:spcBef>
                <a:spcPts val="0"/>
              </a:spcBef>
              <a:spcAft>
                <a:spcPts val="0"/>
              </a:spcAft>
              <a:buClr>
                <a:srgbClr val="666666"/>
              </a:buClr>
              <a:buSzPts val="1400"/>
              <a:buFont typeface="Calibri"/>
              <a:buChar char="○"/>
            </a:pPr>
            <a:r>
              <a:rPr i="1" lang="en">
                <a:solidFill>
                  <a:srgbClr val="666666"/>
                </a:solidFill>
                <a:latin typeface="Calibri"/>
                <a:ea typeface="Calibri"/>
                <a:cs typeface="Calibri"/>
                <a:sym typeface="Calibri"/>
              </a:rPr>
              <a:t>Time/date data down to hourly frequency</a:t>
            </a:r>
            <a:endParaRPr i="1">
              <a:solidFill>
                <a:srgbClr val="666666"/>
              </a:solidFill>
              <a:latin typeface="Calibri"/>
              <a:ea typeface="Calibri"/>
              <a:cs typeface="Calibri"/>
              <a:sym typeface="Calibri"/>
            </a:endParaRPr>
          </a:p>
          <a:p>
            <a:pPr indent="-317500" lvl="1" marL="914400" rtl="0" algn="l">
              <a:spcBef>
                <a:spcPts val="0"/>
              </a:spcBef>
              <a:spcAft>
                <a:spcPts val="0"/>
              </a:spcAft>
              <a:buClr>
                <a:srgbClr val="666666"/>
              </a:buClr>
              <a:buSzPts val="1400"/>
              <a:buFont typeface="Calibri"/>
              <a:buChar char="○"/>
            </a:pPr>
            <a:r>
              <a:rPr i="1" lang="en">
                <a:solidFill>
                  <a:srgbClr val="666666"/>
                </a:solidFill>
                <a:latin typeface="Calibri"/>
                <a:ea typeface="Calibri"/>
                <a:cs typeface="Calibri"/>
                <a:sym typeface="Calibri"/>
              </a:rPr>
              <a:t>Some animals enter/exit shelter multiple times </a:t>
            </a:r>
            <a:endParaRPr i="1">
              <a:solidFill>
                <a:srgbClr val="666666"/>
              </a:solidFill>
              <a:latin typeface="Calibri"/>
              <a:ea typeface="Calibri"/>
              <a:cs typeface="Calibri"/>
              <a:sym typeface="Calibri"/>
            </a:endParaRPr>
          </a:p>
          <a:p>
            <a:pPr indent="0" lvl="0" marL="0" rtl="0" algn="l">
              <a:spcBef>
                <a:spcPts val="0"/>
              </a:spcBef>
              <a:spcAft>
                <a:spcPts val="0"/>
              </a:spcAft>
              <a:buNone/>
            </a:pPr>
            <a:r>
              <a:t/>
            </a:r>
            <a:endParaRPr i="1">
              <a:solidFill>
                <a:srgbClr val="666666"/>
              </a:solidFill>
              <a:latin typeface="Calibri"/>
              <a:ea typeface="Calibri"/>
              <a:cs typeface="Calibri"/>
              <a:sym typeface="Calibri"/>
            </a:endParaRPr>
          </a:p>
        </p:txBody>
      </p:sp>
      <p:sp>
        <p:nvSpPr>
          <p:cNvPr id="105" name="Google Shape;105;p16"/>
          <p:cNvSpPr txBox="1"/>
          <p:nvPr/>
        </p:nvSpPr>
        <p:spPr>
          <a:xfrm>
            <a:off x="2822250" y="4868350"/>
            <a:ext cx="5700900" cy="3078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b="1" lang="en" sz="800">
                <a:solidFill>
                  <a:schemeClr val="dk1"/>
                </a:solidFill>
                <a:latin typeface="Calibri"/>
                <a:ea typeface="Calibri"/>
                <a:cs typeface="Calibri"/>
                <a:sym typeface="Calibri"/>
              </a:rPr>
              <a:t>Link to Kaggle Dataset:</a:t>
            </a:r>
            <a:r>
              <a:rPr lang="en" sz="800">
                <a:solidFill>
                  <a:schemeClr val="dk1"/>
                </a:solidFill>
                <a:latin typeface="Calibri"/>
                <a:ea typeface="Calibri"/>
                <a:cs typeface="Calibri"/>
                <a:sym typeface="Calibri"/>
              </a:rPr>
              <a:t> </a:t>
            </a:r>
            <a:r>
              <a:rPr lang="en" sz="800" u="sng">
                <a:solidFill>
                  <a:srgbClr val="0000FF"/>
                </a:solidFill>
                <a:latin typeface="Calibri"/>
                <a:ea typeface="Calibri"/>
                <a:cs typeface="Calibri"/>
                <a:sym typeface="Calibri"/>
              </a:rPr>
              <a:t>https://www.kaggle.com/aaronschlegel/austin-animal-center-shelter-intakes-and-outcomes</a:t>
            </a:r>
            <a:endParaRPr sz="800" u="sng">
              <a:solidFill>
                <a:srgbClr val="0000FF"/>
              </a:solidFill>
              <a:latin typeface="Calibri"/>
              <a:ea typeface="Calibri"/>
              <a:cs typeface="Calibri"/>
              <a:sym typeface="Calibri"/>
            </a:endParaRPr>
          </a:p>
        </p:txBody>
      </p:sp>
      <p:pic>
        <p:nvPicPr>
          <p:cNvPr id="106" name="Google Shape;106;p16"/>
          <p:cNvPicPr preferRelativeResize="0"/>
          <p:nvPr/>
        </p:nvPicPr>
        <p:blipFill>
          <a:blip r:embed="rId5">
            <a:alphaModFix/>
          </a:blip>
          <a:stretch>
            <a:fillRect/>
          </a:stretch>
        </p:blipFill>
        <p:spPr>
          <a:xfrm>
            <a:off x="28250" y="681275"/>
            <a:ext cx="5651474" cy="749025"/>
          </a:xfrm>
          <a:prstGeom prst="rect">
            <a:avLst/>
          </a:prstGeom>
          <a:noFill/>
          <a:ln>
            <a:noFill/>
          </a:ln>
        </p:spPr>
      </p:pic>
      <p:sp>
        <p:nvSpPr>
          <p:cNvPr id="107" name="Google Shape;107;p16"/>
          <p:cNvSpPr txBox="1"/>
          <p:nvPr/>
        </p:nvSpPr>
        <p:spPr>
          <a:xfrm>
            <a:off x="70425" y="3149925"/>
            <a:ext cx="4064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a:solidFill>
                  <a:srgbClr val="666666"/>
                </a:solidFill>
                <a:latin typeface="Calibri"/>
                <a:ea typeface="Calibri"/>
                <a:cs typeface="Calibri"/>
                <a:sym typeface="Calibri"/>
              </a:rPr>
              <a:t>aac_outcomes.csv</a:t>
            </a:r>
            <a:endParaRPr b="1" i="1">
              <a:solidFill>
                <a:srgbClr val="666666"/>
              </a:solidFill>
              <a:latin typeface="Calibri"/>
              <a:ea typeface="Calibri"/>
              <a:cs typeface="Calibri"/>
              <a:sym typeface="Calibri"/>
            </a:endParaRPr>
          </a:p>
        </p:txBody>
      </p:sp>
      <p:sp>
        <p:nvSpPr>
          <p:cNvPr id="108" name="Google Shape;108;p16"/>
          <p:cNvSpPr txBox="1"/>
          <p:nvPr/>
        </p:nvSpPr>
        <p:spPr>
          <a:xfrm>
            <a:off x="70425" y="1397325"/>
            <a:ext cx="4064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a:solidFill>
                  <a:srgbClr val="666666"/>
                </a:solidFill>
                <a:latin typeface="Calibri"/>
                <a:ea typeface="Calibri"/>
                <a:cs typeface="Calibri"/>
                <a:sym typeface="Calibri"/>
              </a:rPr>
              <a:t>aac_intakes.csv</a:t>
            </a:r>
            <a:endParaRPr b="1" i="1">
              <a:solidFill>
                <a:srgbClr val="666666"/>
              </a:solidFill>
              <a:latin typeface="Calibri"/>
              <a:ea typeface="Calibri"/>
              <a:cs typeface="Calibri"/>
              <a:sym typeface="Calibri"/>
            </a:endParaRPr>
          </a:p>
        </p:txBody>
      </p:sp>
      <p:pic>
        <p:nvPicPr>
          <p:cNvPr id="109" name="Google Shape;109;p16"/>
          <p:cNvPicPr preferRelativeResize="0"/>
          <p:nvPr/>
        </p:nvPicPr>
        <p:blipFill>
          <a:blip r:embed="rId6">
            <a:alphaModFix/>
          </a:blip>
          <a:stretch>
            <a:fillRect/>
          </a:stretch>
        </p:blipFill>
        <p:spPr>
          <a:xfrm>
            <a:off x="3850900" y="850988"/>
            <a:ext cx="838200" cy="409575"/>
          </a:xfrm>
          <a:prstGeom prst="rect">
            <a:avLst/>
          </a:prstGeom>
          <a:noFill/>
          <a:ln>
            <a:noFill/>
          </a:ln>
        </p:spPr>
      </p:pic>
      <p:pic>
        <p:nvPicPr>
          <p:cNvPr id="110" name="Google Shape;110;p16"/>
          <p:cNvPicPr preferRelativeResize="0"/>
          <p:nvPr/>
        </p:nvPicPr>
        <p:blipFill rotWithShape="1">
          <a:blip r:embed="rId7">
            <a:alphaModFix/>
          </a:blip>
          <a:srcRect b="11237" l="0" r="0" t="0"/>
          <a:stretch/>
        </p:blipFill>
        <p:spPr>
          <a:xfrm>
            <a:off x="70425" y="1720475"/>
            <a:ext cx="5609301" cy="1429050"/>
          </a:xfrm>
          <a:prstGeom prst="rect">
            <a:avLst/>
          </a:prstGeom>
          <a:noFill/>
          <a:ln>
            <a:noFill/>
          </a:ln>
        </p:spPr>
      </p:pic>
      <p:pic>
        <p:nvPicPr>
          <p:cNvPr id="111" name="Google Shape;111;p16"/>
          <p:cNvPicPr preferRelativeResize="0"/>
          <p:nvPr/>
        </p:nvPicPr>
        <p:blipFill rotWithShape="1">
          <a:blip r:embed="rId8">
            <a:alphaModFix/>
          </a:blip>
          <a:srcRect b="19348" l="0" r="0" t="0"/>
          <a:stretch/>
        </p:blipFill>
        <p:spPr>
          <a:xfrm>
            <a:off x="89988" y="3468251"/>
            <a:ext cx="5570175" cy="13528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17"/>
          <p:cNvSpPr/>
          <p:nvPr/>
        </p:nvSpPr>
        <p:spPr>
          <a:xfrm>
            <a:off x="0" y="0"/>
            <a:ext cx="9144000" cy="585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7"/>
          <p:cNvSpPr/>
          <p:nvPr/>
        </p:nvSpPr>
        <p:spPr>
          <a:xfrm>
            <a:off x="0" y="4875400"/>
            <a:ext cx="9144000" cy="268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7"/>
          <p:cNvSpPr/>
          <p:nvPr/>
        </p:nvSpPr>
        <p:spPr>
          <a:xfrm>
            <a:off x="7754050" y="4875402"/>
            <a:ext cx="1389950" cy="268199"/>
          </a:xfrm>
          <a:custGeom>
            <a:rect b="b" l="l" r="r" t="t"/>
            <a:pathLst>
              <a:path extrusionOk="0" h="10160" w="55598">
                <a:moveTo>
                  <a:pt x="55598" y="10160"/>
                </a:moveTo>
                <a:lnTo>
                  <a:pt x="5927" y="10160"/>
                </a:lnTo>
                <a:lnTo>
                  <a:pt x="0" y="0"/>
                </a:lnTo>
                <a:lnTo>
                  <a:pt x="55598" y="0"/>
                </a:lnTo>
                <a:close/>
              </a:path>
            </a:pathLst>
          </a:custGeom>
          <a:solidFill>
            <a:schemeClr val="lt2"/>
          </a:solidFill>
          <a:ln>
            <a:noFill/>
          </a:ln>
        </p:spPr>
      </p:sp>
      <p:pic>
        <p:nvPicPr>
          <p:cNvPr id="119" name="Google Shape;119;p17"/>
          <p:cNvPicPr preferRelativeResize="0"/>
          <p:nvPr/>
        </p:nvPicPr>
        <p:blipFill>
          <a:blip r:embed="rId3">
            <a:alphaModFix/>
          </a:blip>
          <a:stretch>
            <a:fillRect/>
          </a:stretch>
        </p:blipFill>
        <p:spPr>
          <a:xfrm>
            <a:off x="8106850" y="42663"/>
            <a:ext cx="1001876" cy="449175"/>
          </a:xfrm>
          <a:prstGeom prst="rect">
            <a:avLst/>
          </a:prstGeom>
          <a:noFill/>
          <a:ln>
            <a:noFill/>
          </a:ln>
        </p:spPr>
      </p:pic>
      <p:pic>
        <p:nvPicPr>
          <p:cNvPr id="120" name="Google Shape;120;p17"/>
          <p:cNvPicPr preferRelativeResize="0"/>
          <p:nvPr/>
        </p:nvPicPr>
        <p:blipFill rotWithShape="1">
          <a:blip r:embed="rId4">
            <a:alphaModFix/>
          </a:blip>
          <a:srcRect b="21279" l="4938" r="5262" t="22184"/>
          <a:stretch/>
        </p:blipFill>
        <p:spPr>
          <a:xfrm>
            <a:off x="7988300" y="4893075"/>
            <a:ext cx="1065400" cy="232851"/>
          </a:xfrm>
          <a:prstGeom prst="rect">
            <a:avLst/>
          </a:prstGeom>
          <a:noFill/>
          <a:ln>
            <a:noFill/>
          </a:ln>
        </p:spPr>
      </p:pic>
      <p:sp>
        <p:nvSpPr>
          <p:cNvPr id="121" name="Google Shape;121;p17"/>
          <p:cNvSpPr txBox="1"/>
          <p:nvPr/>
        </p:nvSpPr>
        <p:spPr>
          <a:xfrm>
            <a:off x="152400" y="-6450"/>
            <a:ext cx="78036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600">
                <a:solidFill>
                  <a:srgbClr val="FFFFFF"/>
                </a:solidFill>
                <a:latin typeface="Calibri"/>
                <a:ea typeface="Calibri"/>
                <a:cs typeface="Calibri"/>
                <a:sym typeface="Calibri"/>
              </a:rPr>
              <a:t>Resources Used By the Team</a:t>
            </a:r>
            <a:endParaRPr sz="2600">
              <a:solidFill>
                <a:srgbClr val="FFFFFF"/>
              </a:solidFill>
              <a:latin typeface="Calibri"/>
              <a:ea typeface="Calibri"/>
              <a:cs typeface="Calibri"/>
              <a:sym typeface="Calibri"/>
            </a:endParaRPr>
          </a:p>
        </p:txBody>
      </p:sp>
      <p:pic>
        <p:nvPicPr>
          <p:cNvPr id="122" name="Google Shape;122;p17"/>
          <p:cNvPicPr preferRelativeResize="0"/>
          <p:nvPr/>
        </p:nvPicPr>
        <p:blipFill>
          <a:blip r:embed="rId5">
            <a:alphaModFix/>
          </a:blip>
          <a:stretch>
            <a:fillRect/>
          </a:stretch>
        </p:blipFill>
        <p:spPr>
          <a:xfrm>
            <a:off x="2197628" y="1160000"/>
            <a:ext cx="713496" cy="827075"/>
          </a:xfrm>
          <a:prstGeom prst="rect">
            <a:avLst/>
          </a:prstGeom>
          <a:noFill/>
          <a:ln>
            <a:noFill/>
          </a:ln>
        </p:spPr>
      </p:pic>
      <p:pic>
        <p:nvPicPr>
          <p:cNvPr id="123" name="Google Shape;123;p17"/>
          <p:cNvPicPr preferRelativeResize="0"/>
          <p:nvPr/>
        </p:nvPicPr>
        <p:blipFill>
          <a:blip r:embed="rId6">
            <a:alphaModFix/>
          </a:blip>
          <a:stretch>
            <a:fillRect/>
          </a:stretch>
        </p:blipFill>
        <p:spPr>
          <a:xfrm>
            <a:off x="516155" y="1160000"/>
            <a:ext cx="730568" cy="727724"/>
          </a:xfrm>
          <a:prstGeom prst="rect">
            <a:avLst/>
          </a:prstGeom>
          <a:noFill/>
          <a:ln>
            <a:noFill/>
          </a:ln>
        </p:spPr>
      </p:pic>
      <p:pic>
        <p:nvPicPr>
          <p:cNvPr id="124" name="Google Shape;124;p17"/>
          <p:cNvPicPr preferRelativeResize="0"/>
          <p:nvPr/>
        </p:nvPicPr>
        <p:blipFill>
          <a:blip r:embed="rId7">
            <a:alphaModFix/>
          </a:blip>
          <a:stretch>
            <a:fillRect/>
          </a:stretch>
        </p:blipFill>
        <p:spPr>
          <a:xfrm>
            <a:off x="3884608" y="1167176"/>
            <a:ext cx="801669" cy="827074"/>
          </a:xfrm>
          <a:prstGeom prst="rect">
            <a:avLst/>
          </a:prstGeom>
          <a:noFill/>
          <a:ln>
            <a:noFill/>
          </a:ln>
        </p:spPr>
      </p:pic>
      <p:pic>
        <p:nvPicPr>
          <p:cNvPr id="125" name="Google Shape;125;p17"/>
          <p:cNvPicPr preferRelativeResize="0"/>
          <p:nvPr/>
        </p:nvPicPr>
        <p:blipFill>
          <a:blip r:embed="rId8">
            <a:alphaModFix/>
          </a:blip>
          <a:stretch>
            <a:fillRect/>
          </a:stretch>
        </p:blipFill>
        <p:spPr>
          <a:xfrm>
            <a:off x="2064660" y="2478033"/>
            <a:ext cx="1065400" cy="573969"/>
          </a:xfrm>
          <a:prstGeom prst="rect">
            <a:avLst/>
          </a:prstGeom>
          <a:noFill/>
          <a:ln>
            <a:noFill/>
          </a:ln>
        </p:spPr>
      </p:pic>
      <p:pic>
        <p:nvPicPr>
          <p:cNvPr id="126" name="Google Shape;126;p17"/>
          <p:cNvPicPr preferRelativeResize="0"/>
          <p:nvPr/>
        </p:nvPicPr>
        <p:blipFill>
          <a:blip r:embed="rId9">
            <a:alphaModFix/>
          </a:blip>
          <a:stretch>
            <a:fillRect/>
          </a:stretch>
        </p:blipFill>
        <p:spPr>
          <a:xfrm>
            <a:off x="228588" y="3873463"/>
            <a:ext cx="1438076" cy="540039"/>
          </a:xfrm>
          <a:prstGeom prst="rect">
            <a:avLst/>
          </a:prstGeom>
          <a:noFill/>
          <a:ln>
            <a:noFill/>
          </a:ln>
        </p:spPr>
      </p:pic>
      <p:pic>
        <p:nvPicPr>
          <p:cNvPr id="127" name="Google Shape;127;p17"/>
          <p:cNvPicPr preferRelativeResize="0"/>
          <p:nvPr/>
        </p:nvPicPr>
        <p:blipFill>
          <a:blip r:embed="rId10">
            <a:alphaModFix/>
          </a:blip>
          <a:stretch>
            <a:fillRect/>
          </a:stretch>
        </p:blipFill>
        <p:spPr>
          <a:xfrm>
            <a:off x="2293475" y="3743925"/>
            <a:ext cx="759526" cy="759501"/>
          </a:xfrm>
          <a:prstGeom prst="rect">
            <a:avLst/>
          </a:prstGeom>
          <a:noFill/>
          <a:ln>
            <a:noFill/>
          </a:ln>
        </p:spPr>
      </p:pic>
      <p:pic>
        <p:nvPicPr>
          <p:cNvPr id="128" name="Google Shape;128;p17"/>
          <p:cNvPicPr preferRelativeResize="0"/>
          <p:nvPr/>
        </p:nvPicPr>
        <p:blipFill>
          <a:blip r:embed="rId11">
            <a:alphaModFix/>
          </a:blip>
          <a:stretch>
            <a:fillRect/>
          </a:stretch>
        </p:blipFill>
        <p:spPr>
          <a:xfrm>
            <a:off x="3715724" y="2657000"/>
            <a:ext cx="1420644" cy="338700"/>
          </a:xfrm>
          <a:prstGeom prst="rect">
            <a:avLst/>
          </a:prstGeom>
          <a:noFill/>
          <a:ln>
            <a:noFill/>
          </a:ln>
        </p:spPr>
      </p:pic>
      <p:pic>
        <p:nvPicPr>
          <p:cNvPr id="129" name="Google Shape;129;p17"/>
          <p:cNvPicPr preferRelativeResize="0"/>
          <p:nvPr/>
        </p:nvPicPr>
        <p:blipFill>
          <a:blip r:embed="rId12">
            <a:alphaModFix/>
          </a:blip>
          <a:stretch>
            <a:fillRect/>
          </a:stretch>
        </p:blipFill>
        <p:spPr>
          <a:xfrm>
            <a:off x="3999400" y="3731200"/>
            <a:ext cx="801676" cy="801676"/>
          </a:xfrm>
          <a:prstGeom prst="rect">
            <a:avLst/>
          </a:prstGeom>
          <a:noFill/>
          <a:ln>
            <a:noFill/>
          </a:ln>
        </p:spPr>
      </p:pic>
      <p:cxnSp>
        <p:nvCxnSpPr>
          <p:cNvPr id="130" name="Google Shape;130;p17"/>
          <p:cNvCxnSpPr/>
          <p:nvPr/>
        </p:nvCxnSpPr>
        <p:spPr>
          <a:xfrm>
            <a:off x="5518850" y="719675"/>
            <a:ext cx="0" cy="3873600"/>
          </a:xfrm>
          <a:prstGeom prst="straightConnector1">
            <a:avLst/>
          </a:prstGeom>
          <a:noFill/>
          <a:ln cap="flat" cmpd="sng" w="9525">
            <a:solidFill>
              <a:schemeClr val="dk2"/>
            </a:solidFill>
            <a:prstDash val="solid"/>
            <a:round/>
            <a:headEnd len="med" w="med" type="none"/>
            <a:tailEnd len="med" w="med" type="none"/>
          </a:ln>
        </p:spPr>
      </p:cxnSp>
      <p:sp>
        <p:nvSpPr>
          <p:cNvPr id="131" name="Google Shape;131;p17"/>
          <p:cNvSpPr txBox="1"/>
          <p:nvPr/>
        </p:nvSpPr>
        <p:spPr>
          <a:xfrm>
            <a:off x="6632325" y="585600"/>
            <a:ext cx="2211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a:solidFill>
                  <a:srgbClr val="666666"/>
                </a:solidFill>
                <a:latin typeface="Calibri"/>
                <a:ea typeface="Calibri"/>
                <a:cs typeface="Calibri"/>
                <a:sym typeface="Calibri"/>
              </a:rPr>
              <a:t>Communication</a:t>
            </a:r>
            <a:endParaRPr b="1" i="1">
              <a:solidFill>
                <a:srgbClr val="666666"/>
              </a:solidFill>
              <a:latin typeface="Calibri"/>
              <a:ea typeface="Calibri"/>
              <a:cs typeface="Calibri"/>
              <a:sym typeface="Calibri"/>
            </a:endParaRPr>
          </a:p>
        </p:txBody>
      </p:sp>
      <p:sp>
        <p:nvSpPr>
          <p:cNvPr id="132" name="Google Shape;132;p17"/>
          <p:cNvSpPr txBox="1"/>
          <p:nvPr/>
        </p:nvSpPr>
        <p:spPr>
          <a:xfrm>
            <a:off x="1673600" y="585600"/>
            <a:ext cx="2211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a:solidFill>
                  <a:srgbClr val="666666"/>
                </a:solidFill>
                <a:latin typeface="Calibri"/>
                <a:ea typeface="Calibri"/>
                <a:cs typeface="Calibri"/>
                <a:sym typeface="Calibri"/>
              </a:rPr>
              <a:t>Software and Tools</a:t>
            </a:r>
            <a:endParaRPr b="1" i="1">
              <a:solidFill>
                <a:srgbClr val="666666"/>
              </a:solidFill>
              <a:latin typeface="Calibri"/>
              <a:ea typeface="Calibri"/>
              <a:cs typeface="Calibri"/>
              <a:sym typeface="Calibri"/>
            </a:endParaRPr>
          </a:p>
        </p:txBody>
      </p:sp>
      <p:pic>
        <p:nvPicPr>
          <p:cNvPr id="133" name="Google Shape;133;p17"/>
          <p:cNvPicPr preferRelativeResize="0"/>
          <p:nvPr/>
        </p:nvPicPr>
        <p:blipFill>
          <a:blip r:embed="rId13">
            <a:alphaModFix/>
          </a:blip>
          <a:stretch>
            <a:fillRect/>
          </a:stretch>
        </p:blipFill>
        <p:spPr>
          <a:xfrm>
            <a:off x="7820337" y="3116975"/>
            <a:ext cx="827075" cy="827075"/>
          </a:xfrm>
          <a:prstGeom prst="rect">
            <a:avLst/>
          </a:prstGeom>
          <a:noFill/>
          <a:ln>
            <a:noFill/>
          </a:ln>
        </p:spPr>
      </p:pic>
      <p:pic>
        <p:nvPicPr>
          <p:cNvPr id="134" name="Google Shape;134;p17"/>
          <p:cNvPicPr preferRelativeResize="0"/>
          <p:nvPr/>
        </p:nvPicPr>
        <p:blipFill>
          <a:blip r:embed="rId14">
            <a:alphaModFix/>
          </a:blip>
          <a:stretch>
            <a:fillRect/>
          </a:stretch>
        </p:blipFill>
        <p:spPr>
          <a:xfrm>
            <a:off x="6189137" y="3150750"/>
            <a:ext cx="759525" cy="759525"/>
          </a:xfrm>
          <a:prstGeom prst="rect">
            <a:avLst/>
          </a:prstGeom>
          <a:noFill/>
          <a:ln>
            <a:noFill/>
          </a:ln>
        </p:spPr>
      </p:pic>
      <p:pic>
        <p:nvPicPr>
          <p:cNvPr id="135" name="Google Shape;135;p17"/>
          <p:cNvPicPr preferRelativeResize="0"/>
          <p:nvPr/>
        </p:nvPicPr>
        <p:blipFill>
          <a:blip r:embed="rId15">
            <a:alphaModFix/>
          </a:blip>
          <a:stretch>
            <a:fillRect/>
          </a:stretch>
        </p:blipFill>
        <p:spPr>
          <a:xfrm>
            <a:off x="7796587" y="1185427"/>
            <a:ext cx="874599" cy="776212"/>
          </a:xfrm>
          <a:prstGeom prst="rect">
            <a:avLst/>
          </a:prstGeom>
          <a:noFill/>
          <a:ln>
            <a:noFill/>
          </a:ln>
        </p:spPr>
      </p:pic>
      <p:pic>
        <p:nvPicPr>
          <p:cNvPr id="136" name="Google Shape;136;p17"/>
          <p:cNvPicPr preferRelativeResize="0"/>
          <p:nvPr/>
        </p:nvPicPr>
        <p:blipFill rotWithShape="1">
          <a:blip r:embed="rId16">
            <a:alphaModFix/>
          </a:blip>
          <a:srcRect b="0" l="18285" r="20187" t="0"/>
          <a:stretch/>
        </p:blipFill>
        <p:spPr>
          <a:xfrm>
            <a:off x="6025338" y="1168838"/>
            <a:ext cx="956656" cy="874600"/>
          </a:xfrm>
          <a:prstGeom prst="rect">
            <a:avLst/>
          </a:prstGeom>
          <a:noFill/>
          <a:ln>
            <a:noFill/>
          </a:ln>
        </p:spPr>
      </p:pic>
      <p:sp>
        <p:nvSpPr>
          <p:cNvPr id="137" name="Google Shape;137;p17"/>
          <p:cNvSpPr txBox="1"/>
          <p:nvPr/>
        </p:nvSpPr>
        <p:spPr>
          <a:xfrm>
            <a:off x="5722050" y="3574750"/>
            <a:ext cx="3386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rgbClr val="666666"/>
              </a:solidFill>
              <a:latin typeface="Calibri"/>
              <a:ea typeface="Calibri"/>
              <a:cs typeface="Calibri"/>
              <a:sym typeface="Calibri"/>
            </a:endParaRPr>
          </a:p>
        </p:txBody>
      </p:sp>
      <p:pic>
        <p:nvPicPr>
          <p:cNvPr id="138" name="Google Shape;138;p17"/>
          <p:cNvPicPr preferRelativeResize="0"/>
          <p:nvPr/>
        </p:nvPicPr>
        <p:blipFill>
          <a:blip r:embed="rId17">
            <a:alphaModFix/>
          </a:blip>
          <a:stretch>
            <a:fillRect/>
          </a:stretch>
        </p:blipFill>
        <p:spPr>
          <a:xfrm>
            <a:off x="228600" y="2555200"/>
            <a:ext cx="1389951" cy="561768"/>
          </a:xfrm>
          <a:prstGeom prst="rect">
            <a:avLst/>
          </a:prstGeom>
          <a:noFill/>
          <a:ln>
            <a:noFill/>
          </a:ln>
        </p:spPr>
      </p:pic>
      <p:sp>
        <p:nvSpPr>
          <p:cNvPr id="139" name="Google Shape;139;p17"/>
          <p:cNvSpPr txBox="1"/>
          <p:nvPr/>
        </p:nvSpPr>
        <p:spPr>
          <a:xfrm>
            <a:off x="379095" y="2052113"/>
            <a:ext cx="12945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000">
                <a:solidFill>
                  <a:srgbClr val="666666"/>
                </a:solidFill>
                <a:latin typeface="Calibri"/>
                <a:ea typeface="Calibri"/>
                <a:cs typeface="Calibri"/>
                <a:sym typeface="Calibri"/>
              </a:rPr>
              <a:t>Python - ETL, ML</a:t>
            </a:r>
            <a:endParaRPr i="1" sz="1000">
              <a:solidFill>
                <a:srgbClr val="666666"/>
              </a:solidFill>
              <a:latin typeface="Calibri"/>
              <a:ea typeface="Calibri"/>
              <a:cs typeface="Calibri"/>
              <a:sym typeface="Calibri"/>
            </a:endParaRPr>
          </a:p>
        </p:txBody>
      </p:sp>
      <p:sp>
        <p:nvSpPr>
          <p:cNvPr id="140" name="Google Shape;140;p17"/>
          <p:cNvSpPr txBox="1"/>
          <p:nvPr/>
        </p:nvSpPr>
        <p:spPr>
          <a:xfrm>
            <a:off x="1900051" y="2063200"/>
            <a:ext cx="15498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000">
                <a:solidFill>
                  <a:srgbClr val="666666"/>
                </a:solidFill>
                <a:latin typeface="Calibri"/>
                <a:ea typeface="Calibri"/>
                <a:cs typeface="Calibri"/>
                <a:sym typeface="Calibri"/>
              </a:rPr>
              <a:t>Jupyter Notebook</a:t>
            </a:r>
            <a:r>
              <a:rPr i="1" lang="en" sz="1000">
                <a:solidFill>
                  <a:srgbClr val="666666"/>
                </a:solidFill>
                <a:latin typeface="Calibri"/>
                <a:ea typeface="Calibri"/>
                <a:cs typeface="Calibri"/>
                <a:sym typeface="Calibri"/>
              </a:rPr>
              <a:t> - IDE</a:t>
            </a:r>
            <a:endParaRPr i="1" sz="1000">
              <a:solidFill>
                <a:srgbClr val="666666"/>
              </a:solidFill>
              <a:latin typeface="Calibri"/>
              <a:ea typeface="Calibri"/>
              <a:cs typeface="Calibri"/>
              <a:sym typeface="Calibri"/>
            </a:endParaRPr>
          </a:p>
        </p:txBody>
      </p:sp>
      <p:sp>
        <p:nvSpPr>
          <p:cNvPr id="141" name="Google Shape;141;p17"/>
          <p:cNvSpPr txBox="1"/>
          <p:nvPr/>
        </p:nvSpPr>
        <p:spPr>
          <a:xfrm>
            <a:off x="3606550" y="2052125"/>
            <a:ext cx="1841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000">
                <a:solidFill>
                  <a:srgbClr val="666666"/>
                </a:solidFill>
                <a:latin typeface="Calibri"/>
                <a:ea typeface="Calibri"/>
                <a:cs typeface="Calibri"/>
                <a:sym typeface="Calibri"/>
              </a:rPr>
              <a:t>Postgresql - database storage</a:t>
            </a:r>
            <a:endParaRPr i="1" sz="1000">
              <a:solidFill>
                <a:srgbClr val="666666"/>
              </a:solidFill>
              <a:latin typeface="Calibri"/>
              <a:ea typeface="Calibri"/>
              <a:cs typeface="Calibri"/>
              <a:sym typeface="Calibri"/>
            </a:endParaRPr>
          </a:p>
        </p:txBody>
      </p:sp>
      <p:sp>
        <p:nvSpPr>
          <p:cNvPr id="142" name="Google Shape;142;p17"/>
          <p:cNvSpPr txBox="1"/>
          <p:nvPr/>
        </p:nvSpPr>
        <p:spPr>
          <a:xfrm>
            <a:off x="3613000" y="3265475"/>
            <a:ext cx="19812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000">
                <a:solidFill>
                  <a:srgbClr val="666666"/>
                </a:solidFill>
                <a:latin typeface="Calibri"/>
                <a:ea typeface="Calibri"/>
                <a:cs typeface="Calibri"/>
                <a:sym typeface="Calibri"/>
              </a:rPr>
              <a:t>Matplotlib - exploratory visuals</a:t>
            </a:r>
            <a:endParaRPr i="1" sz="1000">
              <a:solidFill>
                <a:srgbClr val="666666"/>
              </a:solidFill>
              <a:latin typeface="Calibri"/>
              <a:ea typeface="Calibri"/>
              <a:cs typeface="Calibri"/>
              <a:sym typeface="Calibri"/>
            </a:endParaRPr>
          </a:p>
        </p:txBody>
      </p:sp>
      <p:sp>
        <p:nvSpPr>
          <p:cNvPr id="143" name="Google Shape;143;p17"/>
          <p:cNvSpPr txBox="1"/>
          <p:nvPr/>
        </p:nvSpPr>
        <p:spPr>
          <a:xfrm>
            <a:off x="2017100" y="3261875"/>
            <a:ext cx="19812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000">
                <a:solidFill>
                  <a:srgbClr val="666666"/>
                </a:solidFill>
                <a:latin typeface="Calibri"/>
                <a:ea typeface="Calibri"/>
                <a:cs typeface="Calibri"/>
                <a:sym typeface="Calibri"/>
              </a:rPr>
              <a:t>SciKitLearn - ML model</a:t>
            </a:r>
            <a:endParaRPr i="1" sz="1000">
              <a:solidFill>
                <a:srgbClr val="666666"/>
              </a:solidFill>
              <a:latin typeface="Calibri"/>
              <a:ea typeface="Calibri"/>
              <a:cs typeface="Calibri"/>
              <a:sym typeface="Calibri"/>
            </a:endParaRPr>
          </a:p>
        </p:txBody>
      </p:sp>
      <p:sp>
        <p:nvSpPr>
          <p:cNvPr id="144" name="Google Shape;144;p17"/>
          <p:cNvSpPr txBox="1"/>
          <p:nvPr/>
        </p:nvSpPr>
        <p:spPr>
          <a:xfrm>
            <a:off x="439950" y="3281350"/>
            <a:ext cx="13899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000">
                <a:solidFill>
                  <a:srgbClr val="666666"/>
                </a:solidFill>
                <a:latin typeface="Calibri"/>
                <a:ea typeface="Calibri"/>
                <a:cs typeface="Calibri"/>
                <a:sym typeface="Calibri"/>
              </a:rPr>
              <a:t>Pandas - ETL</a:t>
            </a:r>
            <a:endParaRPr i="1" sz="1000">
              <a:solidFill>
                <a:srgbClr val="666666"/>
              </a:solidFill>
              <a:latin typeface="Calibri"/>
              <a:ea typeface="Calibri"/>
              <a:cs typeface="Calibri"/>
              <a:sym typeface="Calibri"/>
            </a:endParaRPr>
          </a:p>
        </p:txBody>
      </p:sp>
      <p:sp>
        <p:nvSpPr>
          <p:cNvPr id="145" name="Google Shape;145;p17"/>
          <p:cNvSpPr txBox="1"/>
          <p:nvPr/>
        </p:nvSpPr>
        <p:spPr>
          <a:xfrm>
            <a:off x="144300" y="4510575"/>
            <a:ext cx="19812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000">
                <a:solidFill>
                  <a:srgbClr val="666666"/>
                </a:solidFill>
                <a:latin typeface="Calibri"/>
                <a:ea typeface="Calibri"/>
                <a:cs typeface="Calibri"/>
                <a:sym typeface="Calibri"/>
              </a:rPr>
              <a:t>Tableau - interactive dashboard</a:t>
            </a:r>
            <a:endParaRPr i="1" sz="1000">
              <a:solidFill>
                <a:srgbClr val="666666"/>
              </a:solidFill>
              <a:latin typeface="Calibri"/>
              <a:ea typeface="Calibri"/>
              <a:cs typeface="Calibri"/>
              <a:sym typeface="Calibri"/>
            </a:endParaRPr>
          </a:p>
        </p:txBody>
      </p:sp>
      <p:sp>
        <p:nvSpPr>
          <p:cNvPr id="146" name="Google Shape;146;p17"/>
          <p:cNvSpPr txBox="1"/>
          <p:nvPr/>
        </p:nvSpPr>
        <p:spPr>
          <a:xfrm>
            <a:off x="1960400" y="4520063"/>
            <a:ext cx="19812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000">
                <a:solidFill>
                  <a:srgbClr val="666666"/>
                </a:solidFill>
                <a:latin typeface="Calibri"/>
                <a:ea typeface="Calibri"/>
                <a:cs typeface="Calibri"/>
                <a:sym typeface="Calibri"/>
              </a:rPr>
              <a:t>Github - project storage</a:t>
            </a:r>
            <a:endParaRPr i="1" sz="1000">
              <a:solidFill>
                <a:srgbClr val="666666"/>
              </a:solidFill>
              <a:latin typeface="Calibri"/>
              <a:ea typeface="Calibri"/>
              <a:cs typeface="Calibri"/>
              <a:sym typeface="Calibri"/>
            </a:endParaRPr>
          </a:p>
        </p:txBody>
      </p:sp>
      <p:sp>
        <p:nvSpPr>
          <p:cNvPr id="147" name="Google Shape;147;p17"/>
          <p:cNvSpPr txBox="1"/>
          <p:nvPr/>
        </p:nvSpPr>
        <p:spPr>
          <a:xfrm>
            <a:off x="3606550" y="4520050"/>
            <a:ext cx="19812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000">
                <a:solidFill>
                  <a:srgbClr val="666666"/>
                </a:solidFill>
                <a:latin typeface="Calibri"/>
                <a:ea typeface="Calibri"/>
                <a:cs typeface="Calibri"/>
                <a:sym typeface="Calibri"/>
              </a:rPr>
              <a:t>Google slides - this presentation!</a:t>
            </a:r>
            <a:endParaRPr i="1" sz="1000">
              <a:solidFill>
                <a:srgbClr val="666666"/>
              </a:solidFill>
              <a:latin typeface="Calibri"/>
              <a:ea typeface="Calibri"/>
              <a:cs typeface="Calibri"/>
              <a:sym typeface="Calibri"/>
            </a:endParaRPr>
          </a:p>
        </p:txBody>
      </p:sp>
      <p:sp>
        <p:nvSpPr>
          <p:cNvPr id="148" name="Google Shape;148;p17"/>
          <p:cNvSpPr txBox="1"/>
          <p:nvPr/>
        </p:nvSpPr>
        <p:spPr>
          <a:xfrm>
            <a:off x="5722050" y="2273838"/>
            <a:ext cx="18417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000">
                <a:solidFill>
                  <a:srgbClr val="666666"/>
                </a:solidFill>
                <a:latin typeface="Calibri"/>
                <a:ea typeface="Calibri"/>
                <a:cs typeface="Calibri"/>
                <a:sym typeface="Calibri"/>
              </a:rPr>
              <a:t>Slack - primary method of communication for day-to-day project needs and logistics</a:t>
            </a:r>
            <a:endParaRPr i="1" sz="1000">
              <a:solidFill>
                <a:srgbClr val="666666"/>
              </a:solidFill>
              <a:latin typeface="Calibri"/>
              <a:ea typeface="Calibri"/>
              <a:cs typeface="Calibri"/>
              <a:sym typeface="Calibri"/>
            </a:endParaRPr>
          </a:p>
        </p:txBody>
      </p:sp>
      <p:sp>
        <p:nvSpPr>
          <p:cNvPr id="149" name="Google Shape;149;p17"/>
          <p:cNvSpPr txBox="1"/>
          <p:nvPr/>
        </p:nvSpPr>
        <p:spPr>
          <a:xfrm>
            <a:off x="7647175" y="2268550"/>
            <a:ext cx="13509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000">
                <a:solidFill>
                  <a:srgbClr val="666666"/>
                </a:solidFill>
                <a:latin typeface="Calibri"/>
                <a:ea typeface="Calibri"/>
                <a:cs typeface="Calibri"/>
                <a:sym typeface="Calibri"/>
              </a:rPr>
              <a:t>Zoom - bi-weekly check-ins/code review and for peer-assists</a:t>
            </a:r>
            <a:endParaRPr i="1" sz="1000">
              <a:solidFill>
                <a:srgbClr val="666666"/>
              </a:solidFill>
              <a:latin typeface="Calibri"/>
              <a:ea typeface="Calibri"/>
              <a:cs typeface="Calibri"/>
              <a:sym typeface="Calibri"/>
            </a:endParaRPr>
          </a:p>
        </p:txBody>
      </p:sp>
      <p:sp>
        <p:nvSpPr>
          <p:cNvPr id="150" name="Google Shape;150;p17"/>
          <p:cNvSpPr txBox="1"/>
          <p:nvPr/>
        </p:nvSpPr>
        <p:spPr>
          <a:xfrm>
            <a:off x="6078462" y="4069588"/>
            <a:ext cx="11289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000">
                <a:solidFill>
                  <a:srgbClr val="666666"/>
                </a:solidFill>
                <a:latin typeface="Calibri"/>
                <a:ea typeface="Calibri"/>
                <a:cs typeface="Calibri"/>
                <a:sym typeface="Calibri"/>
              </a:rPr>
              <a:t>Text message - alternate/backup communication</a:t>
            </a:r>
            <a:endParaRPr i="1" sz="1000">
              <a:solidFill>
                <a:srgbClr val="666666"/>
              </a:solidFill>
              <a:latin typeface="Calibri"/>
              <a:ea typeface="Calibri"/>
              <a:cs typeface="Calibri"/>
              <a:sym typeface="Calibri"/>
            </a:endParaRPr>
          </a:p>
        </p:txBody>
      </p:sp>
      <p:sp>
        <p:nvSpPr>
          <p:cNvPr id="151" name="Google Shape;151;p17"/>
          <p:cNvSpPr txBox="1"/>
          <p:nvPr/>
        </p:nvSpPr>
        <p:spPr>
          <a:xfrm>
            <a:off x="7547725" y="4177500"/>
            <a:ext cx="15498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000">
                <a:solidFill>
                  <a:srgbClr val="666666"/>
                </a:solidFill>
                <a:latin typeface="Calibri"/>
                <a:ea typeface="Calibri"/>
                <a:cs typeface="Calibri"/>
                <a:sym typeface="Calibri"/>
              </a:rPr>
              <a:t>Phone call - emergencies</a:t>
            </a:r>
            <a:endParaRPr i="1" sz="1000">
              <a:solidFill>
                <a:srgbClr val="666666"/>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18"/>
          <p:cNvSpPr/>
          <p:nvPr/>
        </p:nvSpPr>
        <p:spPr>
          <a:xfrm>
            <a:off x="0" y="0"/>
            <a:ext cx="9144000" cy="585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8"/>
          <p:cNvSpPr/>
          <p:nvPr/>
        </p:nvSpPr>
        <p:spPr>
          <a:xfrm>
            <a:off x="0" y="4875400"/>
            <a:ext cx="9144000" cy="268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8"/>
          <p:cNvSpPr/>
          <p:nvPr/>
        </p:nvSpPr>
        <p:spPr>
          <a:xfrm>
            <a:off x="7754050" y="4875402"/>
            <a:ext cx="1389950" cy="268199"/>
          </a:xfrm>
          <a:custGeom>
            <a:rect b="b" l="l" r="r" t="t"/>
            <a:pathLst>
              <a:path extrusionOk="0" h="10160" w="55598">
                <a:moveTo>
                  <a:pt x="55598" y="10160"/>
                </a:moveTo>
                <a:lnTo>
                  <a:pt x="5927" y="10160"/>
                </a:lnTo>
                <a:lnTo>
                  <a:pt x="0" y="0"/>
                </a:lnTo>
                <a:lnTo>
                  <a:pt x="55598" y="0"/>
                </a:lnTo>
                <a:close/>
              </a:path>
            </a:pathLst>
          </a:custGeom>
          <a:solidFill>
            <a:schemeClr val="lt2"/>
          </a:solidFill>
          <a:ln>
            <a:noFill/>
          </a:ln>
        </p:spPr>
      </p:sp>
      <p:pic>
        <p:nvPicPr>
          <p:cNvPr id="159" name="Google Shape;159;p18"/>
          <p:cNvPicPr preferRelativeResize="0"/>
          <p:nvPr/>
        </p:nvPicPr>
        <p:blipFill>
          <a:blip r:embed="rId3">
            <a:alphaModFix/>
          </a:blip>
          <a:stretch>
            <a:fillRect/>
          </a:stretch>
        </p:blipFill>
        <p:spPr>
          <a:xfrm>
            <a:off x="8106850" y="42663"/>
            <a:ext cx="1001876" cy="449175"/>
          </a:xfrm>
          <a:prstGeom prst="rect">
            <a:avLst/>
          </a:prstGeom>
          <a:noFill/>
          <a:ln>
            <a:noFill/>
          </a:ln>
        </p:spPr>
      </p:pic>
      <p:pic>
        <p:nvPicPr>
          <p:cNvPr id="160" name="Google Shape;160;p18"/>
          <p:cNvPicPr preferRelativeResize="0"/>
          <p:nvPr/>
        </p:nvPicPr>
        <p:blipFill rotWithShape="1">
          <a:blip r:embed="rId4">
            <a:alphaModFix/>
          </a:blip>
          <a:srcRect b="21279" l="4938" r="5262" t="22184"/>
          <a:stretch/>
        </p:blipFill>
        <p:spPr>
          <a:xfrm>
            <a:off x="7988300" y="4893075"/>
            <a:ext cx="1065400" cy="232851"/>
          </a:xfrm>
          <a:prstGeom prst="rect">
            <a:avLst/>
          </a:prstGeom>
          <a:noFill/>
          <a:ln>
            <a:noFill/>
          </a:ln>
        </p:spPr>
      </p:pic>
      <p:sp>
        <p:nvSpPr>
          <p:cNvPr id="161" name="Google Shape;161;p18"/>
          <p:cNvSpPr txBox="1"/>
          <p:nvPr/>
        </p:nvSpPr>
        <p:spPr>
          <a:xfrm>
            <a:off x="152400" y="-6450"/>
            <a:ext cx="78036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600">
                <a:solidFill>
                  <a:srgbClr val="FFFFFF"/>
                </a:solidFill>
                <a:latin typeface="Calibri"/>
                <a:ea typeface="Calibri"/>
                <a:cs typeface="Calibri"/>
                <a:sym typeface="Calibri"/>
              </a:rPr>
              <a:t>ETL Process Key Points Summary</a:t>
            </a:r>
            <a:endParaRPr sz="2600">
              <a:solidFill>
                <a:srgbClr val="FFFFFF"/>
              </a:solidFill>
              <a:latin typeface="Calibri"/>
              <a:ea typeface="Calibri"/>
              <a:cs typeface="Calibri"/>
              <a:sym typeface="Calibri"/>
            </a:endParaRPr>
          </a:p>
        </p:txBody>
      </p:sp>
      <p:pic>
        <p:nvPicPr>
          <p:cNvPr id="162" name="Google Shape;162;p18"/>
          <p:cNvPicPr preferRelativeResize="0"/>
          <p:nvPr/>
        </p:nvPicPr>
        <p:blipFill>
          <a:blip r:embed="rId5">
            <a:alphaModFix/>
          </a:blip>
          <a:stretch>
            <a:fillRect/>
          </a:stretch>
        </p:blipFill>
        <p:spPr>
          <a:xfrm>
            <a:off x="279425" y="843850"/>
            <a:ext cx="3946851" cy="1212725"/>
          </a:xfrm>
          <a:prstGeom prst="rect">
            <a:avLst/>
          </a:prstGeom>
          <a:noFill/>
          <a:ln>
            <a:noFill/>
          </a:ln>
        </p:spPr>
      </p:pic>
      <p:sp>
        <p:nvSpPr>
          <p:cNvPr id="163" name="Google Shape;163;p18"/>
          <p:cNvSpPr txBox="1"/>
          <p:nvPr/>
        </p:nvSpPr>
        <p:spPr>
          <a:xfrm>
            <a:off x="194700" y="2107475"/>
            <a:ext cx="41163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200">
                <a:solidFill>
                  <a:srgbClr val="666666"/>
                </a:solidFill>
                <a:latin typeface="Calibri"/>
                <a:ea typeface="Calibri"/>
                <a:cs typeface="Calibri"/>
                <a:sym typeface="Calibri"/>
              </a:rPr>
              <a:t>Raw file that was brought into the database and renamed columns to match SQL format, made transformations</a:t>
            </a:r>
            <a:endParaRPr i="1" sz="1200">
              <a:solidFill>
                <a:srgbClr val="666666"/>
              </a:solidFill>
              <a:latin typeface="Calibri"/>
              <a:ea typeface="Calibri"/>
              <a:cs typeface="Calibri"/>
              <a:sym typeface="Calibri"/>
            </a:endParaRPr>
          </a:p>
        </p:txBody>
      </p:sp>
      <p:pic>
        <p:nvPicPr>
          <p:cNvPr id="164" name="Google Shape;164;p18"/>
          <p:cNvPicPr preferRelativeResize="0"/>
          <p:nvPr/>
        </p:nvPicPr>
        <p:blipFill>
          <a:blip r:embed="rId6">
            <a:alphaModFix/>
          </a:blip>
          <a:stretch>
            <a:fillRect/>
          </a:stretch>
        </p:blipFill>
        <p:spPr>
          <a:xfrm>
            <a:off x="821338" y="2753288"/>
            <a:ext cx="2705061" cy="1468250"/>
          </a:xfrm>
          <a:prstGeom prst="rect">
            <a:avLst/>
          </a:prstGeom>
          <a:noFill/>
          <a:ln>
            <a:noFill/>
          </a:ln>
        </p:spPr>
      </p:pic>
      <p:sp>
        <p:nvSpPr>
          <p:cNvPr id="165" name="Google Shape;165;p18"/>
          <p:cNvSpPr txBox="1"/>
          <p:nvPr/>
        </p:nvSpPr>
        <p:spPr>
          <a:xfrm>
            <a:off x="115725" y="4268125"/>
            <a:ext cx="41163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200">
                <a:solidFill>
                  <a:srgbClr val="666666"/>
                </a:solidFill>
                <a:latin typeface="Calibri"/>
                <a:ea typeface="Calibri"/>
                <a:cs typeface="Calibri"/>
                <a:sym typeface="Calibri"/>
              </a:rPr>
              <a:t>Both tables joined with a created id and </a:t>
            </a:r>
            <a:r>
              <a:rPr i="1" lang="en" sz="1200">
                <a:solidFill>
                  <a:srgbClr val="666666"/>
                </a:solidFill>
                <a:latin typeface="Calibri"/>
                <a:ea typeface="Calibri"/>
                <a:cs typeface="Calibri"/>
                <a:sym typeface="Calibri"/>
              </a:rPr>
              <a:t>dummies created for ml database target variable (outcome_type)</a:t>
            </a:r>
            <a:endParaRPr i="1" sz="1200">
              <a:solidFill>
                <a:srgbClr val="666666"/>
              </a:solidFill>
              <a:latin typeface="Calibri"/>
              <a:ea typeface="Calibri"/>
              <a:cs typeface="Calibri"/>
              <a:sym typeface="Calibri"/>
            </a:endParaRPr>
          </a:p>
        </p:txBody>
      </p:sp>
      <p:pic>
        <p:nvPicPr>
          <p:cNvPr id="166" name="Google Shape;166;p18"/>
          <p:cNvPicPr preferRelativeResize="0"/>
          <p:nvPr/>
        </p:nvPicPr>
        <p:blipFill rotWithShape="1">
          <a:blip r:embed="rId7">
            <a:alphaModFix/>
          </a:blip>
          <a:srcRect b="32129" l="0" r="0" t="0"/>
          <a:stretch/>
        </p:blipFill>
        <p:spPr>
          <a:xfrm>
            <a:off x="5068325" y="827913"/>
            <a:ext cx="2824176" cy="1244600"/>
          </a:xfrm>
          <a:prstGeom prst="rect">
            <a:avLst/>
          </a:prstGeom>
          <a:noFill/>
          <a:ln>
            <a:noFill/>
          </a:ln>
        </p:spPr>
      </p:pic>
      <p:sp>
        <p:nvSpPr>
          <p:cNvPr id="167" name="Google Shape;167;p18"/>
          <p:cNvSpPr txBox="1"/>
          <p:nvPr/>
        </p:nvSpPr>
        <p:spPr>
          <a:xfrm>
            <a:off x="4608650" y="2169575"/>
            <a:ext cx="41163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200">
                <a:solidFill>
                  <a:srgbClr val="666666"/>
                </a:solidFill>
                <a:latin typeface="Calibri"/>
                <a:ea typeface="Calibri"/>
                <a:cs typeface="Calibri"/>
                <a:sym typeface="Calibri"/>
              </a:rPr>
              <a:t>Animal lookup table created in SQL containing ‘static’ data types, animal_in_out table reduced to ‘changeable’ data (i.e. datetime differences for multiple intakes of same animal)</a:t>
            </a:r>
            <a:endParaRPr i="1" sz="1200">
              <a:solidFill>
                <a:srgbClr val="666666"/>
              </a:solidFill>
              <a:latin typeface="Calibri"/>
              <a:ea typeface="Calibri"/>
              <a:cs typeface="Calibri"/>
              <a:sym typeface="Calibri"/>
            </a:endParaRPr>
          </a:p>
        </p:txBody>
      </p:sp>
      <p:pic>
        <p:nvPicPr>
          <p:cNvPr id="168" name="Google Shape;168;p18"/>
          <p:cNvPicPr preferRelativeResize="0"/>
          <p:nvPr/>
        </p:nvPicPr>
        <p:blipFill>
          <a:blip r:embed="rId8">
            <a:alphaModFix/>
          </a:blip>
          <a:stretch>
            <a:fillRect/>
          </a:stretch>
        </p:blipFill>
        <p:spPr>
          <a:xfrm>
            <a:off x="4485591" y="3005523"/>
            <a:ext cx="4441108" cy="1083200"/>
          </a:xfrm>
          <a:prstGeom prst="rect">
            <a:avLst/>
          </a:prstGeom>
          <a:noFill/>
          <a:ln>
            <a:noFill/>
          </a:ln>
        </p:spPr>
      </p:pic>
      <p:sp>
        <p:nvSpPr>
          <p:cNvPr id="169" name="Google Shape;169;p18"/>
          <p:cNvSpPr txBox="1"/>
          <p:nvPr/>
        </p:nvSpPr>
        <p:spPr>
          <a:xfrm>
            <a:off x="4648000" y="4112600"/>
            <a:ext cx="41163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200">
                <a:solidFill>
                  <a:srgbClr val="666666"/>
                </a:solidFill>
                <a:latin typeface="Calibri"/>
                <a:ea typeface="Calibri"/>
                <a:cs typeface="Calibri"/>
                <a:sym typeface="Calibri"/>
              </a:rPr>
              <a:t>Final transformations made (e.g. drop </a:t>
            </a:r>
            <a:r>
              <a:rPr i="1" lang="en" sz="1200">
                <a:solidFill>
                  <a:srgbClr val="666666"/>
                </a:solidFill>
                <a:latin typeface="Calibri"/>
                <a:ea typeface="Calibri"/>
                <a:cs typeface="Calibri"/>
                <a:sym typeface="Calibri"/>
              </a:rPr>
              <a:t>target</a:t>
            </a:r>
            <a:r>
              <a:rPr i="1" lang="en" sz="1200">
                <a:solidFill>
                  <a:srgbClr val="666666"/>
                </a:solidFill>
                <a:latin typeface="Calibri"/>
                <a:ea typeface="Calibri"/>
                <a:cs typeface="Calibri"/>
                <a:sym typeface="Calibri"/>
              </a:rPr>
              <a:t> column, and additional </a:t>
            </a:r>
            <a:r>
              <a:rPr i="1" lang="en" sz="1200">
                <a:solidFill>
                  <a:srgbClr val="666666"/>
                </a:solidFill>
                <a:latin typeface="Calibri"/>
                <a:ea typeface="Calibri"/>
                <a:cs typeface="Calibri"/>
                <a:sym typeface="Calibri"/>
              </a:rPr>
              <a:t>categorical</a:t>
            </a:r>
            <a:r>
              <a:rPr i="1" lang="en" sz="1200">
                <a:solidFill>
                  <a:srgbClr val="666666"/>
                </a:solidFill>
                <a:latin typeface="Calibri"/>
                <a:ea typeface="Calibri"/>
                <a:cs typeface="Calibri"/>
                <a:sym typeface="Calibri"/>
              </a:rPr>
              <a:t> variables encoded) for final dataset then input to ml model  </a:t>
            </a:r>
            <a:endParaRPr i="1" sz="1200">
              <a:solidFill>
                <a:srgbClr val="666666"/>
              </a:solidFill>
              <a:latin typeface="Calibri"/>
              <a:ea typeface="Calibri"/>
              <a:cs typeface="Calibri"/>
              <a:sym typeface="Calibri"/>
            </a:endParaRPr>
          </a:p>
        </p:txBody>
      </p:sp>
      <p:sp>
        <p:nvSpPr>
          <p:cNvPr id="170" name="Google Shape;170;p18"/>
          <p:cNvSpPr/>
          <p:nvPr/>
        </p:nvSpPr>
        <p:spPr>
          <a:xfrm>
            <a:off x="0" y="585600"/>
            <a:ext cx="352800" cy="352800"/>
          </a:xfrm>
          <a:prstGeom prst="ellipse">
            <a:avLst/>
          </a:prstGeom>
          <a:solidFill>
            <a:srgbClr val="FFFF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000">
                <a:latin typeface="Calibri"/>
                <a:ea typeface="Calibri"/>
                <a:cs typeface="Calibri"/>
                <a:sym typeface="Calibri"/>
              </a:rPr>
              <a:t>1</a:t>
            </a:r>
            <a:endParaRPr b="1" sz="1000">
              <a:latin typeface="Calibri"/>
              <a:ea typeface="Calibri"/>
              <a:cs typeface="Calibri"/>
              <a:sym typeface="Calibri"/>
            </a:endParaRPr>
          </a:p>
        </p:txBody>
      </p:sp>
      <p:sp>
        <p:nvSpPr>
          <p:cNvPr id="171" name="Google Shape;171;p18"/>
          <p:cNvSpPr/>
          <p:nvPr/>
        </p:nvSpPr>
        <p:spPr>
          <a:xfrm>
            <a:off x="4648000" y="585600"/>
            <a:ext cx="352800" cy="352800"/>
          </a:xfrm>
          <a:prstGeom prst="ellipse">
            <a:avLst/>
          </a:prstGeom>
          <a:solidFill>
            <a:srgbClr val="FFFF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000">
                <a:latin typeface="Calibri"/>
                <a:ea typeface="Calibri"/>
                <a:cs typeface="Calibri"/>
                <a:sym typeface="Calibri"/>
              </a:rPr>
              <a:t>2</a:t>
            </a:r>
            <a:endParaRPr b="1" sz="1000">
              <a:latin typeface="Calibri"/>
              <a:ea typeface="Calibri"/>
              <a:cs typeface="Calibri"/>
              <a:sym typeface="Calibri"/>
            </a:endParaRPr>
          </a:p>
        </p:txBody>
      </p:sp>
      <p:sp>
        <p:nvSpPr>
          <p:cNvPr id="172" name="Google Shape;172;p18"/>
          <p:cNvSpPr/>
          <p:nvPr/>
        </p:nvSpPr>
        <p:spPr>
          <a:xfrm>
            <a:off x="0" y="2712475"/>
            <a:ext cx="352800" cy="352800"/>
          </a:xfrm>
          <a:prstGeom prst="ellipse">
            <a:avLst/>
          </a:prstGeom>
          <a:solidFill>
            <a:srgbClr val="FFFF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000">
                <a:latin typeface="Calibri"/>
                <a:ea typeface="Calibri"/>
                <a:cs typeface="Calibri"/>
                <a:sym typeface="Calibri"/>
              </a:rPr>
              <a:t>3</a:t>
            </a:r>
            <a:endParaRPr b="1" sz="1000">
              <a:latin typeface="Calibri"/>
              <a:ea typeface="Calibri"/>
              <a:cs typeface="Calibri"/>
              <a:sym typeface="Calibri"/>
            </a:endParaRPr>
          </a:p>
        </p:txBody>
      </p:sp>
      <p:sp>
        <p:nvSpPr>
          <p:cNvPr id="173" name="Google Shape;173;p18"/>
          <p:cNvSpPr/>
          <p:nvPr/>
        </p:nvSpPr>
        <p:spPr>
          <a:xfrm>
            <a:off x="4068225" y="2985950"/>
            <a:ext cx="352800" cy="352800"/>
          </a:xfrm>
          <a:prstGeom prst="ellipse">
            <a:avLst/>
          </a:prstGeom>
          <a:solidFill>
            <a:srgbClr val="FFFF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000">
                <a:latin typeface="Calibri"/>
                <a:ea typeface="Calibri"/>
                <a:cs typeface="Calibri"/>
                <a:sym typeface="Calibri"/>
              </a:rPr>
              <a:t>4</a:t>
            </a:r>
            <a:endParaRPr b="1" sz="1000">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19"/>
          <p:cNvSpPr/>
          <p:nvPr/>
        </p:nvSpPr>
        <p:spPr>
          <a:xfrm>
            <a:off x="0" y="0"/>
            <a:ext cx="9144000" cy="585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19"/>
          <p:cNvSpPr/>
          <p:nvPr/>
        </p:nvSpPr>
        <p:spPr>
          <a:xfrm>
            <a:off x="0" y="4875400"/>
            <a:ext cx="9144000" cy="268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9"/>
          <p:cNvSpPr/>
          <p:nvPr/>
        </p:nvSpPr>
        <p:spPr>
          <a:xfrm>
            <a:off x="7754050" y="4875402"/>
            <a:ext cx="1389950" cy="268199"/>
          </a:xfrm>
          <a:custGeom>
            <a:rect b="b" l="l" r="r" t="t"/>
            <a:pathLst>
              <a:path extrusionOk="0" h="10160" w="55598">
                <a:moveTo>
                  <a:pt x="55598" y="10160"/>
                </a:moveTo>
                <a:lnTo>
                  <a:pt x="5927" y="10160"/>
                </a:lnTo>
                <a:lnTo>
                  <a:pt x="0" y="0"/>
                </a:lnTo>
                <a:lnTo>
                  <a:pt x="55598" y="0"/>
                </a:lnTo>
                <a:close/>
              </a:path>
            </a:pathLst>
          </a:custGeom>
          <a:solidFill>
            <a:schemeClr val="lt2"/>
          </a:solidFill>
          <a:ln>
            <a:noFill/>
          </a:ln>
        </p:spPr>
      </p:sp>
      <p:pic>
        <p:nvPicPr>
          <p:cNvPr id="181" name="Google Shape;181;p19"/>
          <p:cNvPicPr preferRelativeResize="0"/>
          <p:nvPr/>
        </p:nvPicPr>
        <p:blipFill>
          <a:blip r:embed="rId3">
            <a:alphaModFix/>
          </a:blip>
          <a:stretch>
            <a:fillRect/>
          </a:stretch>
        </p:blipFill>
        <p:spPr>
          <a:xfrm>
            <a:off x="8106850" y="42663"/>
            <a:ext cx="1001876" cy="449175"/>
          </a:xfrm>
          <a:prstGeom prst="rect">
            <a:avLst/>
          </a:prstGeom>
          <a:noFill/>
          <a:ln>
            <a:noFill/>
          </a:ln>
        </p:spPr>
      </p:pic>
      <p:pic>
        <p:nvPicPr>
          <p:cNvPr id="182" name="Google Shape;182;p19"/>
          <p:cNvPicPr preferRelativeResize="0"/>
          <p:nvPr/>
        </p:nvPicPr>
        <p:blipFill rotWithShape="1">
          <a:blip r:embed="rId4">
            <a:alphaModFix/>
          </a:blip>
          <a:srcRect b="21279" l="4938" r="5262" t="22184"/>
          <a:stretch/>
        </p:blipFill>
        <p:spPr>
          <a:xfrm>
            <a:off x="7988300" y="4893075"/>
            <a:ext cx="1065400" cy="232851"/>
          </a:xfrm>
          <a:prstGeom prst="rect">
            <a:avLst/>
          </a:prstGeom>
          <a:noFill/>
          <a:ln>
            <a:noFill/>
          </a:ln>
        </p:spPr>
      </p:pic>
      <p:sp>
        <p:nvSpPr>
          <p:cNvPr id="183" name="Google Shape;183;p19"/>
          <p:cNvSpPr txBox="1"/>
          <p:nvPr/>
        </p:nvSpPr>
        <p:spPr>
          <a:xfrm>
            <a:off x="152400" y="-6450"/>
            <a:ext cx="78036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600">
                <a:solidFill>
                  <a:srgbClr val="FFFFFF"/>
                </a:solidFill>
                <a:latin typeface="Calibri"/>
                <a:ea typeface="Calibri"/>
                <a:cs typeface="Calibri"/>
                <a:sym typeface="Calibri"/>
              </a:rPr>
              <a:t>Data Exploration - SQL Database Creation Overview</a:t>
            </a:r>
            <a:endParaRPr sz="2600">
              <a:solidFill>
                <a:srgbClr val="FFFFFF"/>
              </a:solidFill>
              <a:latin typeface="Calibri"/>
              <a:ea typeface="Calibri"/>
              <a:cs typeface="Calibri"/>
              <a:sym typeface="Calibri"/>
            </a:endParaRPr>
          </a:p>
        </p:txBody>
      </p:sp>
      <p:pic>
        <p:nvPicPr>
          <p:cNvPr id="184" name="Google Shape;184;p19"/>
          <p:cNvPicPr preferRelativeResize="0"/>
          <p:nvPr/>
        </p:nvPicPr>
        <p:blipFill>
          <a:blip r:embed="rId5">
            <a:alphaModFix/>
          </a:blip>
          <a:stretch>
            <a:fillRect/>
          </a:stretch>
        </p:blipFill>
        <p:spPr>
          <a:xfrm>
            <a:off x="6938736" y="585600"/>
            <a:ext cx="2205264" cy="4289800"/>
          </a:xfrm>
          <a:prstGeom prst="rect">
            <a:avLst/>
          </a:prstGeom>
          <a:noFill/>
          <a:ln>
            <a:noFill/>
          </a:ln>
        </p:spPr>
      </p:pic>
      <p:sp>
        <p:nvSpPr>
          <p:cNvPr id="185" name="Google Shape;185;p19"/>
          <p:cNvSpPr txBox="1"/>
          <p:nvPr/>
        </p:nvSpPr>
        <p:spPr>
          <a:xfrm>
            <a:off x="5609625" y="621350"/>
            <a:ext cx="11007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200">
                <a:solidFill>
                  <a:srgbClr val="666666"/>
                </a:solidFill>
                <a:latin typeface="Calibri"/>
                <a:ea typeface="Calibri"/>
                <a:cs typeface="Calibri"/>
                <a:sym typeface="Calibri"/>
              </a:rPr>
              <a:t>Postgres Database Schema - joined tables</a:t>
            </a:r>
            <a:endParaRPr i="1" sz="1200">
              <a:solidFill>
                <a:srgbClr val="666666"/>
              </a:solidFill>
              <a:latin typeface="Calibri"/>
              <a:ea typeface="Calibri"/>
              <a:cs typeface="Calibri"/>
              <a:sym typeface="Calibri"/>
            </a:endParaRPr>
          </a:p>
        </p:txBody>
      </p:sp>
      <p:sp>
        <p:nvSpPr>
          <p:cNvPr id="186" name="Google Shape;186;p19"/>
          <p:cNvSpPr txBox="1"/>
          <p:nvPr/>
        </p:nvSpPr>
        <p:spPr>
          <a:xfrm>
            <a:off x="228600" y="695638"/>
            <a:ext cx="1911900" cy="831300"/>
          </a:xfrm>
          <a:prstGeom prst="rect">
            <a:avLst/>
          </a:prstGeom>
          <a:solidFill>
            <a:srgbClr val="C9DAF8"/>
          </a:solid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317500" lvl="0" marL="457200" rtl="0" algn="l">
              <a:spcBef>
                <a:spcPts val="0"/>
              </a:spcBef>
              <a:spcAft>
                <a:spcPts val="0"/>
              </a:spcAft>
              <a:buSzPts val="1400"/>
              <a:buAutoNum type="arabicParenR"/>
            </a:pPr>
            <a:r>
              <a:rPr i="1" lang="en"/>
              <a:t>‘Shelter_db’ created in PgAdmin</a:t>
            </a:r>
            <a:endParaRPr i="1"/>
          </a:p>
        </p:txBody>
      </p:sp>
      <p:sp>
        <p:nvSpPr>
          <p:cNvPr id="187" name="Google Shape;187;p19"/>
          <p:cNvSpPr txBox="1"/>
          <p:nvPr/>
        </p:nvSpPr>
        <p:spPr>
          <a:xfrm>
            <a:off x="3002325" y="667400"/>
            <a:ext cx="2175900" cy="831300"/>
          </a:xfrm>
          <a:prstGeom prst="rect">
            <a:avLst/>
          </a:prstGeom>
          <a:solidFill>
            <a:srgbClr val="C9DAF8"/>
          </a:solid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t>2) </a:t>
            </a:r>
            <a:r>
              <a:rPr i="1" lang="en"/>
              <a:t>Database connection created with Pandas library to load in raw data</a:t>
            </a:r>
            <a:endParaRPr i="1"/>
          </a:p>
        </p:txBody>
      </p:sp>
      <p:sp>
        <p:nvSpPr>
          <p:cNvPr id="188" name="Google Shape;188;p19"/>
          <p:cNvSpPr txBox="1"/>
          <p:nvPr/>
        </p:nvSpPr>
        <p:spPr>
          <a:xfrm>
            <a:off x="3078525" y="2284938"/>
            <a:ext cx="2043900" cy="831300"/>
          </a:xfrm>
          <a:prstGeom prst="rect">
            <a:avLst/>
          </a:prstGeom>
          <a:solidFill>
            <a:srgbClr val="C9DAF8"/>
          </a:solid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t>3</a:t>
            </a:r>
            <a:r>
              <a:rPr lang="en"/>
              <a:t>) </a:t>
            </a:r>
            <a:r>
              <a:rPr i="1" lang="en"/>
              <a:t>SQL ‘Create’ script used to make master ‘animal_type’ table</a:t>
            </a:r>
            <a:endParaRPr i="1"/>
          </a:p>
        </p:txBody>
      </p:sp>
      <p:sp>
        <p:nvSpPr>
          <p:cNvPr id="189" name="Google Shape;189;p19"/>
          <p:cNvSpPr txBox="1"/>
          <p:nvPr/>
        </p:nvSpPr>
        <p:spPr>
          <a:xfrm>
            <a:off x="152388" y="2284938"/>
            <a:ext cx="2043900" cy="831300"/>
          </a:xfrm>
          <a:prstGeom prst="rect">
            <a:avLst/>
          </a:prstGeom>
          <a:solidFill>
            <a:srgbClr val="C9DAF8"/>
          </a:solid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t>4</a:t>
            </a:r>
            <a:r>
              <a:rPr lang="en"/>
              <a:t>) </a:t>
            </a:r>
            <a:r>
              <a:rPr i="1" lang="en"/>
              <a:t>Copy created of raw data, transformations performed</a:t>
            </a:r>
            <a:endParaRPr i="1"/>
          </a:p>
        </p:txBody>
      </p:sp>
      <p:sp>
        <p:nvSpPr>
          <p:cNvPr id="190" name="Google Shape;190;p19"/>
          <p:cNvSpPr txBox="1"/>
          <p:nvPr/>
        </p:nvSpPr>
        <p:spPr>
          <a:xfrm>
            <a:off x="1330663" y="3931988"/>
            <a:ext cx="2043900" cy="831300"/>
          </a:xfrm>
          <a:prstGeom prst="rect">
            <a:avLst/>
          </a:prstGeom>
          <a:solidFill>
            <a:srgbClr val="C9DAF8"/>
          </a:solid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t>5</a:t>
            </a:r>
            <a:r>
              <a:rPr lang="en"/>
              <a:t>) </a:t>
            </a:r>
            <a:r>
              <a:rPr i="1" lang="en"/>
              <a:t>Created ‘animal_in_out’ table as dataset for analysis</a:t>
            </a:r>
            <a:endParaRPr i="1"/>
          </a:p>
        </p:txBody>
      </p:sp>
      <p:sp>
        <p:nvSpPr>
          <p:cNvPr id="191" name="Google Shape;191;p19"/>
          <p:cNvSpPr/>
          <p:nvPr/>
        </p:nvSpPr>
        <p:spPr>
          <a:xfrm>
            <a:off x="2324725" y="898413"/>
            <a:ext cx="557400" cy="369300"/>
          </a:xfrm>
          <a:prstGeom prst="rightArrow">
            <a:avLst>
              <a:gd fmla="val 50000" name="adj1"/>
              <a:gd fmla="val 50000" name="adj2"/>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9"/>
          <p:cNvSpPr/>
          <p:nvPr/>
        </p:nvSpPr>
        <p:spPr>
          <a:xfrm rot="5400000">
            <a:off x="3887775" y="1707175"/>
            <a:ext cx="557400" cy="369300"/>
          </a:xfrm>
          <a:prstGeom prst="rightArrow">
            <a:avLst>
              <a:gd fmla="val 50000" name="adj1"/>
              <a:gd fmla="val 50000" name="adj2"/>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9"/>
          <p:cNvSpPr/>
          <p:nvPr/>
        </p:nvSpPr>
        <p:spPr>
          <a:xfrm rot="10800000">
            <a:off x="2324725" y="2515938"/>
            <a:ext cx="557400" cy="369300"/>
          </a:xfrm>
          <a:prstGeom prst="rightArrow">
            <a:avLst>
              <a:gd fmla="val 50000" name="adj1"/>
              <a:gd fmla="val 50000" name="adj2"/>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9"/>
          <p:cNvSpPr/>
          <p:nvPr/>
        </p:nvSpPr>
        <p:spPr>
          <a:xfrm rot="3187066">
            <a:off x="1831116" y="3301442"/>
            <a:ext cx="557340" cy="369420"/>
          </a:xfrm>
          <a:prstGeom prst="rightArrow">
            <a:avLst>
              <a:gd fmla="val 50000" name="adj1"/>
              <a:gd fmla="val 50000" name="adj2"/>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9"/>
          <p:cNvSpPr txBox="1"/>
          <p:nvPr/>
        </p:nvSpPr>
        <p:spPr>
          <a:xfrm>
            <a:off x="5558625" y="1833663"/>
            <a:ext cx="11007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200">
                <a:solidFill>
                  <a:srgbClr val="666666"/>
                </a:solidFill>
                <a:latin typeface="Calibri"/>
                <a:ea typeface="Calibri"/>
                <a:cs typeface="Calibri"/>
                <a:sym typeface="Calibri"/>
              </a:rPr>
              <a:t>‘animal_type’ table houses “static” data features</a:t>
            </a:r>
            <a:endParaRPr i="1" sz="1200">
              <a:solidFill>
                <a:srgbClr val="666666"/>
              </a:solidFill>
              <a:latin typeface="Calibri"/>
              <a:ea typeface="Calibri"/>
              <a:cs typeface="Calibri"/>
              <a:sym typeface="Calibri"/>
            </a:endParaRPr>
          </a:p>
        </p:txBody>
      </p:sp>
      <p:sp>
        <p:nvSpPr>
          <p:cNvPr id="196" name="Google Shape;196;p19"/>
          <p:cNvSpPr txBox="1"/>
          <p:nvPr/>
        </p:nvSpPr>
        <p:spPr>
          <a:xfrm>
            <a:off x="5507625" y="3046000"/>
            <a:ext cx="1202700" cy="184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200">
                <a:solidFill>
                  <a:srgbClr val="666666"/>
                </a:solidFill>
                <a:latin typeface="Calibri"/>
                <a:ea typeface="Calibri"/>
                <a:cs typeface="Calibri"/>
                <a:sym typeface="Calibri"/>
              </a:rPr>
              <a:t>‘animal_in_out’ </a:t>
            </a:r>
            <a:r>
              <a:rPr i="1" lang="en" sz="1200">
                <a:solidFill>
                  <a:srgbClr val="666666"/>
                </a:solidFill>
                <a:latin typeface="Calibri"/>
                <a:ea typeface="Calibri"/>
                <a:cs typeface="Calibri"/>
                <a:sym typeface="Calibri"/>
              </a:rPr>
              <a:t>table houses temporal data features that can change if an animal enters/exits shelter multiple times</a:t>
            </a:r>
            <a:endParaRPr i="1" sz="1200">
              <a:solidFill>
                <a:srgbClr val="666666"/>
              </a:solidFill>
              <a:latin typeface="Calibri"/>
              <a:ea typeface="Calibri"/>
              <a:cs typeface="Calibri"/>
              <a:sym typeface="Calibri"/>
            </a:endParaRPr>
          </a:p>
        </p:txBody>
      </p:sp>
      <p:cxnSp>
        <p:nvCxnSpPr>
          <p:cNvPr id="197" name="Google Shape;197;p19"/>
          <p:cNvCxnSpPr>
            <a:stCxn id="195" idx="3"/>
          </p:cNvCxnSpPr>
          <p:nvPr/>
        </p:nvCxnSpPr>
        <p:spPr>
          <a:xfrm flipH="1" rot="10800000">
            <a:off x="6659325" y="1397163"/>
            <a:ext cx="650400" cy="898200"/>
          </a:xfrm>
          <a:prstGeom prst="straightConnector1">
            <a:avLst/>
          </a:prstGeom>
          <a:noFill/>
          <a:ln cap="flat" cmpd="sng" w="9525">
            <a:solidFill>
              <a:schemeClr val="dk2"/>
            </a:solidFill>
            <a:prstDash val="solid"/>
            <a:round/>
            <a:headEnd len="med" w="med" type="none"/>
            <a:tailEnd len="med" w="med" type="triangle"/>
          </a:ln>
        </p:spPr>
      </p:cxnSp>
      <p:cxnSp>
        <p:nvCxnSpPr>
          <p:cNvPr id="198" name="Google Shape;198;p19"/>
          <p:cNvCxnSpPr>
            <a:stCxn id="196" idx="3"/>
          </p:cNvCxnSpPr>
          <p:nvPr/>
        </p:nvCxnSpPr>
        <p:spPr>
          <a:xfrm flipH="1" rot="10800000">
            <a:off x="6710325" y="2928250"/>
            <a:ext cx="1036500" cy="1041300"/>
          </a:xfrm>
          <a:prstGeom prst="straightConnector1">
            <a:avLst/>
          </a:prstGeom>
          <a:noFill/>
          <a:ln cap="flat" cmpd="sng" w="9525">
            <a:solidFill>
              <a:schemeClr val="dk2"/>
            </a:solidFill>
            <a:prstDash val="solid"/>
            <a:round/>
            <a:headEnd len="med" w="med" type="none"/>
            <a:tailEnd len="med" w="med" type="triangle"/>
          </a:ln>
        </p:spPr>
      </p:cxnSp>
      <p:cxnSp>
        <p:nvCxnSpPr>
          <p:cNvPr id="199" name="Google Shape;199;p19"/>
          <p:cNvCxnSpPr/>
          <p:nvPr/>
        </p:nvCxnSpPr>
        <p:spPr>
          <a:xfrm flipH="1" rot="10800000">
            <a:off x="6434675" y="1069750"/>
            <a:ext cx="520800" cy="27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0"/>
          <p:cNvSpPr/>
          <p:nvPr/>
        </p:nvSpPr>
        <p:spPr>
          <a:xfrm>
            <a:off x="0" y="0"/>
            <a:ext cx="9144000" cy="585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20"/>
          <p:cNvSpPr/>
          <p:nvPr/>
        </p:nvSpPr>
        <p:spPr>
          <a:xfrm>
            <a:off x="0" y="4875400"/>
            <a:ext cx="9144000" cy="268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20"/>
          <p:cNvSpPr/>
          <p:nvPr/>
        </p:nvSpPr>
        <p:spPr>
          <a:xfrm>
            <a:off x="7754050" y="4875402"/>
            <a:ext cx="1389950" cy="268199"/>
          </a:xfrm>
          <a:custGeom>
            <a:rect b="b" l="l" r="r" t="t"/>
            <a:pathLst>
              <a:path extrusionOk="0" h="10160" w="55598">
                <a:moveTo>
                  <a:pt x="55598" y="10160"/>
                </a:moveTo>
                <a:lnTo>
                  <a:pt x="5927" y="10160"/>
                </a:lnTo>
                <a:lnTo>
                  <a:pt x="0" y="0"/>
                </a:lnTo>
                <a:lnTo>
                  <a:pt x="55598" y="0"/>
                </a:lnTo>
                <a:close/>
              </a:path>
            </a:pathLst>
          </a:custGeom>
          <a:solidFill>
            <a:schemeClr val="lt2"/>
          </a:solidFill>
          <a:ln>
            <a:noFill/>
          </a:ln>
        </p:spPr>
      </p:sp>
      <p:pic>
        <p:nvPicPr>
          <p:cNvPr id="207" name="Google Shape;207;p20"/>
          <p:cNvPicPr preferRelativeResize="0"/>
          <p:nvPr/>
        </p:nvPicPr>
        <p:blipFill>
          <a:blip r:embed="rId3">
            <a:alphaModFix/>
          </a:blip>
          <a:stretch>
            <a:fillRect/>
          </a:stretch>
        </p:blipFill>
        <p:spPr>
          <a:xfrm>
            <a:off x="8106850" y="42663"/>
            <a:ext cx="1001876" cy="449175"/>
          </a:xfrm>
          <a:prstGeom prst="rect">
            <a:avLst/>
          </a:prstGeom>
          <a:noFill/>
          <a:ln>
            <a:noFill/>
          </a:ln>
        </p:spPr>
      </p:pic>
      <p:pic>
        <p:nvPicPr>
          <p:cNvPr id="208" name="Google Shape;208;p20"/>
          <p:cNvPicPr preferRelativeResize="0"/>
          <p:nvPr/>
        </p:nvPicPr>
        <p:blipFill rotWithShape="1">
          <a:blip r:embed="rId4">
            <a:alphaModFix/>
          </a:blip>
          <a:srcRect b="21279" l="4938" r="5262" t="22184"/>
          <a:stretch/>
        </p:blipFill>
        <p:spPr>
          <a:xfrm>
            <a:off x="7988300" y="4893075"/>
            <a:ext cx="1065400" cy="232851"/>
          </a:xfrm>
          <a:prstGeom prst="rect">
            <a:avLst/>
          </a:prstGeom>
          <a:noFill/>
          <a:ln>
            <a:noFill/>
          </a:ln>
        </p:spPr>
      </p:pic>
      <p:sp>
        <p:nvSpPr>
          <p:cNvPr id="209" name="Google Shape;209;p20"/>
          <p:cNvSpPr txBox="1"/>
          <p:nvPr/>
        </p:nvSpPr>
        <p:spPr>
          <a:xfrm>
            <a:off x="152400" y="-6450"/>
            <a:ext cx="78036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600">
                <a:solidFill>
                  <a:srgbClr val="FFFFFF"/>
                </a:solidFill>
                <a:latin typeface="Calibri"/>
                <a:ea typeface="Calibri"/>
                <a:cs typeface="Calibri"/>
                <a:sym typeface="Calibri"/>
              </a:rPr>
              <a:t>Exploratory Analysis - Animal Age Trends</a:t>
            </a:r>
            <a:endParaRPr sz="2600">
              <a:solidFill>
                <a:srgbClr val="FFFFFF"/>
              </a:solidFill>
              <a:latin typeface="Calibri"/>
              <a:ea typeface="Calibri"/>
              <a:cs typeface="Calibri"/>
              <a:sym typeface="Calibri"/>
            </a:endParaRPr>
          </a:p>
        </p:txBody>
      </p:sp>
      <p:pic>
        <p:nvPicPr>
          <p:cNvPr id="210" name="Google Shape;210;p20"/>
          <p:cNvPicPr preferRelativeResize="0"/>
          <p:nvPr/>
        </p:nvPicPr>
        <p:blipFill>
          <a:blip r:embed="rId5">
            <a:alphaModFix/>
          </a:blip>
          <a:stretch>
            <a:fillRect/>
          </a:stretch>
        </p:blipFill>
        <p:spPr>
          <a:xfrm>
            <a:off x="244125" y="693925"/>
            <a:ext cx="2499025" cy="1971325"/>
          </a:xfrm>
          <a:prstGeom prst="rect">
            <a:avLst/>
          </a:prstGeom>
          <a:noFill/>
          <a:ln>
            <a:noFill/>
          </a:ln>
        </p:spPr>
      </p:pic>
      <p:pic>
        <p:nvPicPr>
          <p:cNvPr id="211" name="Google Shape;211;p20"/>
          <p:cNvPicPr preferRelativeResize="0"/>
          <p:nvPr/>
        </p:nvPicPr>
        <p:blipFill>
          <a:blip r:embed="rId6">
            <a:alphaModFix/>
          </a:blip>
          <a:stretch>
            <a:fillRect/>
          </a:stretch>
        </p:blipFill>
        <p:spPr>
          <a:xfrm>
            <a:off x="383750" y="2892825"/>
            <a:ext cx="2499026" cy="1767383"/>
          </a:xfrm>
          <a:prstGeom prst="rect">
            <a:avLst/>
          </a:prstGeom>
          <a:noFill/>
          <a:ln>
            <a:noFill/>
          </a:ln>
        </p:spPr>
      </p:pic>
      <p:pic>
        <p:nvPicPr>
          <p:cNvPr id="212" name="Google Shape;212;p20"/>
          <p:cNvPicPr preferRelativeResize="0"/>
          <p:nvPr/>
        </p:nvPicPr>
        <p:blipFill>
          <a:blip r:embed="rId7">
            <a:alphaModFix/>
          </a:blip>
          <a:stretch>
            <a:fillRect/>
          </a:stretch>
        </p:blipFill>
        <p:spPr>
          <a:xfrm>
            <a:off x="4293888" y="722138"/>
            <a:ext cx="3521870" cy="1971325"/>
          </a:xfrm>
          <a:prstGeom prst="rect">
            <a:avLst/>
          </a:prstGeom>
          <a:noFill/>
          <a:ln>
            <a:noFill/>
          </a:ln>
        </p:spPr>
      </p:pic>
      <p:pic>
        <p:nvPicPr>
          <p:cNvPr id="213" name="Google Shape;213;p20"/>
          <p:cNvPicPr preferRelativeResize="0"/>
          <p:nvPr/>
        </p:nvPicPr>
        <p:blipFill>
          <a:blip r:embed="rId8">
            <a:alphaModFix/>
          </a:blip>
          <a:stretch>
            <a:fillRect/>
          </a:stretch>
        </p:blipFill>
        <p:spPr>
          <a:xfrm>
            <a:off x="4229950" y="2778656"/>
            <a:ext cx="3585800" cy="2016657"/>
          </a:xfrm>
          <a:prstGeom prst="rect">
            <a:avLst/>
          </a:prstGeom>
          <a:noFill/>
          <a:ln>
            <a:noFill/>
          </a:ln>
        </p:spPr>
      </p:pic>
      <p:sp>
        <p:nvSpPr>
          <p:cNvPr id="214" name="Google Shape;214;p20"/>
          <p:cNvSpPr txBox="1"/>
          <p:nvPr/>
        </p:nvSpPr>
        <p:spPr>
          <a:xfrm>
            <a:off x="2925100" y="1895825"/>
            <a:ext cx="1065300" cy="1662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200">
                <a:solidFill>
                  <a:srgbClr val="666666"/>
                </a:solidFill>
                <a:latin typeface="Calibri"/>
                <a:ea typeface="Calibri"/>
                <a:cs typeface="Calibri"/>
                <a:sym typeface="Calibri"/>
              </a:rPr>
              <a:t>On average dogs are older than other animals upon intake probably  due to their longer lifespan</a:t>
            </a:r>
            <a:endParaRPr i="1" sz="1200">
              <a:solidFill>
                <a:srgbClr val="666666"/>
              </a:solidFill>
              <a:latin typeface="Calibri"/>
              <a:ea typeface="Calibri"/>
              <a:cs typeface="Calibri"/>
              <a:sym typeface="Calibri"/>
            </a:endParaRPr>
          </a:p>
        </p:txBody>
      </p:sp>
      <p:sp>
        <p:nvSpPr>
          <p:cNvPr id="215" name="Google Shape;215;p20"/>
          <p:cNvSpPr txBox="1"/>
          <p:nvPr/>
        </p:nvSpPr>
        <p:spPr>
          <a:xfrm>
            <a:off x="7927000" y="1839363"/>
            <a:ext cx="1188000" cy="240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200">
                <a:solidFill>
                  <a:srgbClr val="666666"/>
                </a:solidFill>
                <a:latin typeface="Calibri"/>
                <a:ea typeface="Calibri"/>
                <a:cs typeface="Calibri"/>
                <a:sym typeface="Calibri"/>
              </a:rPr>
              <a:t>Unsurprisingly the the average age on intake condition is highest for animals </a:t>
            </a:r>
            <a:r>
              <a:rPr i="1" lang="en" sz="1200">
                <a:solidFill>
                  <a:srgbClr val="666666"/>
                </a:solidFill>
                <a:latin typeface="Calibri"/>
                <a:ea typeface="Calibri"/>
                <a:cs typeface="Calibri"/>
                <a:sym typeface="Calibri"/>
              </a:rPr>
              <a:t>classified</a:t>
            </a:r>
            <a:r>
              <a:rPr i="1" lang="en" sz="1200">
                <a:solidFill>
                  <a:srgbClr val="666666"/>
                </a:solidFill>
                <a:latin typeface="Calibri"/>
                <a:ea typeface="Calibri"/>
                <a:cs typeface="Calibri"/>
                <a:sym typeface="Calibri"/>
              </a:rPr>
              <a:t> as ‘aged’, other conditions are more or less even by comparison</a:t>
            </a:r>
            <a:endParaRPr i="1" sz="1200">
              <a:solidFill>
                <a:srgbClr val="666666"/>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21"/>
          <p:cNvSpPr/>
          <p:nvPr/>
        </p:nvSpPr>
        <p:spPr>
          <a:xfrm>
            <a:off x="0" y="0"/>
            <a:ext cx="9144000" cy="585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21"/>
          <p:cNvSpPr/>
          <p:nvPr/>
        </p:nvSpPr>
        <p:spPr>
          <a:xfrm>
            <a:off x="0" y="4875400"/>
            <a:ext cx="9144000" cy="268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21"/>
          <p:cNvSpPr/>
          <p:nvPr/>
        </p:nvSpPr>
        <p:spPr>
          <a:xfrm>
            <a:off x="7754050" y="4875402"/>
            <a:ext cx="1389950" cy="268199"/>
          </a:xfrm>
          <a:custGeom>
            <a:rect b="b" l="l" r="r" t="t"/>
            <a:pathLst>
              <a:path extrusionOk="0" h="10160" w="55598">
                <a:moveTo>
                  <a:pt x="55598" y="10160"/>
                </a:moveTo>
                <a:lnTo>
                  <a:pt x="5927" y="10160"/>
                </a:lnTo>
                <a:lnTo>
                  <a:pt x="0" y="0"/>
                </a:lnTo>
                <a:lnTo>
                  <a:pt x="55598" y="0"/>
                </a:lnTo>
                <a:close/>
              </a:path>
            </a:pathLst>
          </a:custGeom>
          <a:solidFill>
            <a:schemeClr val="lt2"/>
          </a:solidFill>
          <a:ln>
            <a:noFill/>
          </a:ln>
        </p:spPr>
      </p:sp>
      <p:pic>
        <p:nvPicPr>
          <p:cNvPr id="223" name="Google Shape;223;p21"/>
          <p:cNvPicPr preferRelativeResize="0"/>
          <p:nvPr/>
        </p:nvPicPr>
        <p:blipFill>
          <a:blip r:embed="rId3">
            <a:alphaModFix/>
          </a:blip>
          <a:stretch>
            <a:fillRect/>
          </a:stretch>
        </p:blipFill>
        <p:spPr>
          <a:xfrm>
            <a:off x="8106850" y="42663"/>
            <a:ext cx="1001876" cy="449175"/>
          </a:xfrm>
          <a:prstGeom prst="rect">
            <a:avLst/>
          </a:prstGeom>
          <a:noFill/>
          <a:ln>
            <a:noFill/>
          </a:ln>
        </p:spPr>
      </p:pic>
      <p:pic>
        <p:nvPicPr>
          <p:cNvPr id="224" name="Google Shape;224;p21"/>
          <p:cNvPicPr preferRelativeResize="0"/>
          <p:nvPr/>
        </p:nvPicPr>
        <p:blipFill rotWithShape="1">
          <a:blip r:embed="rId4">
            <a:alphaModFix/>
          </a:blip>
          <a:srcRect b="21279" l="4938" r="5262" t="22184"/>
          <a:stretch/>
        </p:blipFill>
        <p:spPr>
          <a:xfrm>
            <a:off x="7988300" y="4893075"/>
            <a:ext cx="1065400" cy="232851"/>
          </a:xfrm>
          <a:prstGeom prst="rect">
            <a:avLst/>
          </a:prstGeom>
          <a:noFill/>
          <a:ln>
            <a:noFill/>
          </a:ln>
        </p:spPr>
      </p:pic>
      <p:sp>
        <p:nvSpPr>
          <p:cNvPr id="225" name="Google Shape;225;p21"/>
          <p:cNvSpPr txBox="1"/>
          <p:nvPr/>
        </p:nvSpPr>
        <p:spPr>
          <a:xfrm>
            <a:off x="152400" y="-6450"/>
            <a:ext cx="78036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600">
                <a:solidFill>
                  <a:srgbClr val="FFFFFF"/>
                </a:solidFill>
                <a:latin typeface="Calibri"/>
                <a:ea typeface="Calibri"/>
                <a:cs typeface="Calibri"/>
                <a:sym typeface="Calibri"/>
              </a:rPr>
              <a:t>Exploratory Analysis - Intake Date/time Trends </a:t>
            </a:r>
            <a:endParaRPr sz="2600">
              <a:solidFill>
                <a:srgbClr val="FFFFFF"/>
              </a:solidFill>
              <a:latin typeface="Calibri"/>
              <a:ea typeface="Calibri"/>
              <a:cs typeface="Calibri"/>
              <a:sym typeface="Calibri"/>
            </a:endParaRPr>
          </a:p>
        </p:txBody>
      </p:sp>
      <p:pic>
        <p:nvPicPr>
          <p:cNvPr id="226" name="Google Shape;226;p21"/>
          <p:cNvPicPr preferRelativeResize="0"/>
          <p:nvPr/>
        </p:nvPicPr>
        <p:blipFill>
          <a:blip r:embed="rId5">
            <a:alphaModFix/>
          </a:blip>
          <a:stretch>
            <a:fillRect/>
          </a:stretch>
        </p:blipFill>
        <p:spPr>
          <a:xfrm>
            <a:off x="218725" y="819875"/>
            <a:ext cx="4131051" cy="2559725"/>
          </a:xfrm>
          <a:prstGeom prst="rect">
            <a:avLst/>
          </a:prstGeom>
          <a:noFill/>
          <a:ln>
            <a:noFill/>
          </a:ln>
        </p:spPr>
      </p:pic>
      <p:pic>
        <p:nvPicPr>
          <p:cNvPr id="227" name="Google Shape;227;p21"/>
          <p:cNvPicPr preferRelativeResize="0"/>
          <p:nvPr/>
        </p:nvPicPr>
        <p:blipFill>
          <a:blip r:embed="rId6">
            <a:alphaModFix/>
          </a:blip>
          <a:stretch>
            <a:fillRect/>
          </a:stretch>
        </p:blipFill>
        <p:spPr>
          <a:xfrm>
            <a:off x="4557500" y="819875"/>
            <a:ext cx="4199400" cy="2602075"/>
          </a:xfrm>
          <a:prstGeom prst="rect">
            <a:avLst/>
          </a:prstGeom>
          <a:noFill/>
          <a:ln>
            <a:noFill/>
          </a:ln>
        </p:spPr>
      </p:pic>
      <p:sp>
        <p:nvSpPr>
          <p:cNvPr id="228" name="Google Shape;228;p21"/>
          <p:cNvSpPr txBox="1"/>
          <p:nvPr/>
        </p:nvSpPr>
        <p:spPr>
          <a:xfrm>
            <a:off x="2956275" y="4492875"/>
            <a:ext cx="4064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*Consider </a:t>
            </a:r>
            <a:r>
              <a:rPr lang="en"/>
              <a:t>transforming</a:t>
            </a:r>
            <a:r>
              <a:rPr lang="en"/>
              <a:t> and adding time of day</a:t>
            </a:r>
            <a:endParaRPr/>
          </a:p>
        </p:txBody>
      </p:sp>
      <p:sp>
        <p:nvSpPr>
          <p:cNvPr id="229" name="Google Shape;229;p21"/>
          <p:cNvSpPr txBox="1"/>
          <p:nvPr/>
        </p:nvSpPr>
        <p:spPr>
          <a:xfrm>
            <a:off x="339150" y="3379600"/>
            <a:ext cx="37002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200">
                <a:solidFill>
                  <a:srgbClr val="666666"/>
                </a:solidFill>
                <a:latin typeface="Calibri"/>
                <a:ea typeface="Calibri"/>
                <a:cs typeface="Calibri"/>
                <a:sym typeface="Calibri"/>
              </a:rPr>
              <a:t>Sunday is </a:t>
            </a:r>
            <a:r>
              <a:rPr i="1" lang="en" sz="1200">
                <a:solidFill>
                  <a:srgbClr val="666666"/>
                </a:solidFill>
                <a:latin typeface="Calibri"/>
                <a:ea typeface="Calibri"/>
                <a:cs typeface="Calibri"/>
                <a:sym typeface="Calibri"/>
              </a:rPr>
              <a:t>the least likely day that an animal will enter the shelter, followed by thursday and friday. Intakes are high at the start of the week from mondays, and also highest on saturdays</a:t>
            </a:r>
            <a:endParaRPr i="1" sz="1200">
              <a:solidFill>
                <a:srgbClr val="666666"/>
              </a:solidFill>
              <a:latin typeface="Calibri"/>
              <a:ea typeface="Calibri"/>
              <a:cs typeface="Calibri"/>
              <a:sym typeface="Calibri"/>
            </a:endParaRPr>
          </a:p>
        </p:txBody>
      </p:sp>
      <p:sp>
        <p:nvSpPr>
          <p:cNvPr id="230" name="Google Shape;230;p21"/>
          <p:cNvSpPr txBox="1"/>
          <p:nvPr/>
        </p:nvSpPr>
        <p:spPr>
          <a:xfrm>
            <a:off x="5028275" y="3421950"/>
            <a:ext cx="37002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200">
                <a:solidFill>
                  <a:srgbClr val="666666"/>
                </a:solidFill>
                <a:latin typeface="Calibri"/>
                <a:ea typeface="Calibri"/>
                <a:cs typeface="Calibri"/>
                <a:sym typeface="Calibri"/>
              </a:rPr>
              <a:t>Early summer months in may and june see increased intakes counts for animals as well as approaching winter in october</a:t>
            </a:r>
            <a:endParaRPr i="1" sz="1200">
              <a:solidFill>
                <a:srgbClr val="666666"/>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